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slideLayouts/slideLayout149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2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0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6.xml" ContentType="application/vnd.openxmlformats-officedocument.theme+xml"/>
  <Override PartName="/ppt/slideLayouts/slideLayout160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9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125.xml" ContentType="application/vnd.openxmlformats-officedocument.presentationml.slideLayout+xml"/>
  <Override PartName="/ppt/slideLayouts/slideLayout75.xml" ContentType="application/vnd.openxmlformats-officedocument.presentationml.slideLayout+xml"/>
  <Default Extension="xml" ContentType="application/xml"/>
  <Override PartName="/ppt/slideLayouts/slideLayout1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4.xml" ContentType="application/vnd.openxmlformats-officedocument.theme+xml"/>
  <Override PartName="/ppt/slides/slide20.xml" ContentType="application/vnd.openxmlformats-officedocument.presentationml.slide+xml"/>
  <Override PartName="/ppt/slideLayouts/slideLayout95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5.xml" ContentType="application/vnd.openxmlformats-officedocument.presentationml.slideMaster+xml"/>
  <Override PartName="/ppt/tags/tag19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59.xml" ContentType="application/vnd.openxmlformats-officedocument.presentationml.slideLayout+xml"/>
  <Override PartName="/ppt/slideLayouts/slideLayout51.xml" ContentType="application/vnd.openxmlformats-officedocument.presentationml.slideLayout+xml"/>
  <Default Extension="jpeg" ContentType="image/jpeg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87.xml" ContentType="application/vnd.openxmlformats-officedocument.presentationml.slideLayout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tags/tag17.xml" ContentType="application/vnd.openxmlformats-officedocument.presentationml.tags+xml"/>
  <Override PartName="/ppt/slideMasters/slideMaster16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ags/tag9.xml" ContentType="application/vnd.openxmlformats-officedocument.presentationml.tags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Layouts/slideLayout157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Masters/slideMaster1.xml" ContentType="application/vnd.openxmlformats-officedocument.presentationml.slideMaster+xml"/>
  <Override PartName="/ppt/tags/tag15.xml" ContentType="application/vnd.openxmlformats-officedocument.presentationml.tags+xml"/>
  <Override PartName="/ppt/slideMasters/slideMaster14.xml" ContentType="application/vnd.openxmlformats-officedocument.presentationml.slideMaster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13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7.xml" ContentType="application/vnd.openxmlformats-officedocument.presentationml.tags+xml"/>
  <Override PartName="/ppt/slides/slide5.xml" ContentType="application/vnd.openxmlformats-officedocument.presentationml.slide+xml"/>
  <Override PartName="/ppt/slideLayouts/slideLayout155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28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ags/tag13.xml" ContentType="application/vnd.openxmlformats-officedocument.presentationml.tags+xml"/>
  <Override PartName="/ppt/slideLayouts/slideLayout17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Layouts/slideLayout111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5.xml" ContentType="application/vnd.openxmlformats-officedocument.presentationml.tags+xml"/>
  <Override PartName="/ppt/slideLayouts/slideLayout153.xml" ContentType="application/vnd.openxmlformats-officedocument.presentationml.slideLayout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Layouts/slideLayout1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7.xml" ContentType="application/vnd.openxmlformats-officedocument.presentationml.tags+xml"/>
  <Override PartName="/ppt/slideLayouts/slideLayout13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ags/tag11.xml" ContentType="application/vnd.openxmlformats-officedocument.presentationml.tags+xml"/>
  <Override PartName="/ppt/slideLayouts/slideLayout17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46.xml" ContentType="application/vnd.openxmlformats-officedocument.presentationml.slideLayout+xml"/>
  <Override PartName="/ppt/tags/tag3.xml" ContentType="application/vnd.openxmlformats-officedocument.presentationml.tags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151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5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3.xml" ContentType="application/vnd.openxmlformats-officedocument.theme+xml"/>
  <Override PartName="/ppt/slideLayouts/slideLayout171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16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Layouts/slideLayout38.xml" ContentType="application/vnd.openxmlformats-officedocument.presentationml.slideLayout+xml"/>
  <Override PartName="/ppt/tags/tag1.xml" ContentType="application/vnd.openxmlformats-officedocument.presentationml.tags+xml"/>
  <Override PartName="/ppt/slides/slide11.xml" ContentType="application/vnd.openxmlformats-officedocument.presentationml.slide+xml"/>
  <Override PartName="/ppt/slideLayouts/slideLayout1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3.xml" ContentType="application/vnd.openxmlformats-officedocument.presentationml.tags+xml"/>
  <Override PartName="/ppt/slideLayouts/slideLayout108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.xml" ContentType="application/vnd.openxmlformats-officedocument.theme+xml"/>
  <Override PartName="/ppt/slideLayouts/slideLayout58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6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1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7.xml" ContentType="application/vnd.openxmlformats-officedocument.theme+xml"/>
  <Override PartName="/ppt/slideLayouts/slideLayout161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26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5.xml" ContentType="application/vnd.openxmlformats-officedocument.theme+xml"/>
  <Override PartName="/ppt/slides/slide21.xml" ContentType="application/vnd.openxmlformats-officedocument.presentationml.slide+xml"/>
  <Override PartName="/ppt/slideLayouts/slideLayout9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7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0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3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Masters/slideMaster4.xml" ContentType="application/vnd.openxmlformats-officedocument.presentationml.slideMaster+xml"/>
  <Override PartName="/ppt/tags/tag18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158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Masters/slideMaster2.xml" ContentType="application/vnd.openxmlformats-officedocument.presentationml.slideMaster+xml"/>
  <Override PartName="/ppt/tags/tag16.xml" ContentType="application/vnd.openxmlformats-officedocument.presentationml.tags+xml"/>
  <Override PartName="/ppt/slideMasters/slideMaster15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64.xml" ContentType="application/vnd.openxmlformats-officedocument.presentationml.slideLayout+xml"/>
  <Override PartName="/ppt/tags/tag8.xml" ContentType="application/vnd.openxmlformats-officedocument.presentationml.tags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Layouts/slideLayout15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slideLayouts/slideLayout176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5.xml" ContentType="application/vnd.openxmlformats-officedocument.presentationml.slideLayout+xml"/>
  <Override PartName="/ppt/tags/tag14.xml" ContentType="application/vnd.openxmlformats-officedocument.presentationml.tags+xml"/>
  <Override PartName="/ppt/slideLayouts/slideLayout1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2.xml" ContentType="application/vnd.openxmlformats-officedocument.presentationml.slideLayout+xml"/>
  <Default Extension="bin" ContentType="application/vnd.openxmlformats-officedocument.presentationml.printerSettings"/>
  <Override PartName="/ppt/tags/tag6.xml" ContentType="application/vnd.openxmlformats-officedocument.presentationml.tags+xml"/>
  <Override PartName="/ppt/slides/slide4.xml" ContentType="application/vnd.openxmlformats-officedocument.presentationml.slide+xml"/>
  <Override PartName="/ppt/slideLayouts/slideLayout154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slideLayouts/slideLayout174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Layouts/slideLayout89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6.xml" ContentType="application/vnd.openxmlformats-officedocument.presentationml.tags+xml"/>
  <Override PartName="/ppt/slideLayouts/slideLayout130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slideLayouts/slideLayout17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0.xml" ContentType="application/vnd.openxmlformats-officedocument.presentationml.slideLayout+xml"/>
  <Override PartName="/ppt/slides/slide12.xml" ContentType="application/vnd.openxmlformats-officedocument.presentationml.slide+xml"/>
  <Default Extension="png" ContentType="image/png"/>
  <Override PartName="/ppt/slideLayouts/slideLayout144.xml" ContentType="application/vnd.openxmlformats-officedocument.presentationml.slideLayout+xml"/>
  <Override PartName="/ppt/slideLayouts/slideLayout23.xml" ContentType="application/vnd.openxmlformats-officedocument.presentationml.slideLayout+xml"/>
  <Default Extension="rels" ContentType="application/vnd.openxmlformats-package.relationships+xml"/>
  <Override PartName="/ppt/slideLayouts/slideLayout17.xml" ContentType="application/vnd.openxmlformats-officedocument.presentationml.slideLayout+xml"/>
  <Override PartName="/ppt/tags/tag24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29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2.xml" ContentType="application/vnd.openxmlformats-officedocument.presentationml.tags+xml"/>
  <Override PartName="/ppt/presProps.xml" ContentType="application/vnd.openxmlformats-officedocument.presentationml.presProps+xml"/>
  <Override PartName="/ppt/slideLayouts/slideLayout10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5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</p:sldMasterIdLst>
  <p:handoutMasterIdLst>
    <p:handoutMasterId r:id="rId48"/>
  </p:handoutMasterIdLst>
  <p:sldIdLst>
    <p:sldId id="256" r:id="rId17"/>
    <p:sldId id="265" r:id="rId18"/>
    <p:sldId id="262" r:id="rId19"/>
    <p:sldId id="304" r:id="rId20"/>
    <p:sldId id="257" r:id="rId21"/>
    <p:sldId id="285" r:id="rId22"/>
    <p:sldId id="287" r:id="rId23"/>
    <p:sldId id="266" r:id="rId24"/>
    <p:sldId id="259" r:id="rId25"/>
    <p:sldId id="260" r:id="rId26"/>
    <p:sldId id="261" r:id="rId27"/>
    <p:sldId id="267" r:id="rId28"/>
    <p:sldId id="268" r:id="rId29"/>
    <p:sldId id="269" r:id="rId30"/>
    <p:sldId id="271" r:id="rId31"/>
    <p:sldId id="306" r:id="rId32"/>
    <p:sldId id="290" r:id="rId33"/>
    <p:sldId id="273" r:id="rId34"/>
    <p:sldId id="274" r:id="rId35"/>
    <p:sldId id="292" r:id="rId36"/>
    <p:sldId id="275" r:id="rId37"/>
    <p:sldId id="272" r:id="rId38"/>
    <p:sldId id="299" r:id="rId39"/>
    <p:sldId id="276" r:id="rId40"/>
    <p:sldId id="277" r:id="rId41"/>
    <p:sldId id="296" r:id="rId42"/>
    <p:sldId id="279" r:id="rId43"/>
    <p:sldId id="300" r:id="rId44"/>
    <p:sldId id="278" r:id="rId45"/>
    <p:sldId id="270" r:id="rId46"/>
    <p:sldId id="29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3366"/>
        </a:solidFill>
        <a:latin typeface="Arial" charset="0"/>
        <a:ea typeface="ヒラギノ角ゴ ProN W3" pitchFamily="-109" charset="-128"/>
        <a:cs typeface="+mn-cs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3366"/>
        </a:solidFill>
        <a:latin typeface="Arial" charset="0"/>
        <a:ea typeface="ヒラギノ角ゴ ProN W3" pitchFamily="-109" charset="-128"/>
        <a:cs typeface="+mn-cs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3366"/>
        </a:solidFill>
        <a:latin typeface="Arial" charset="0"/>
        <a:ea typeface="ヒラギノ角ゴ ProN W3" pitchFamily="-109" charset="-128"/>
        <a:cs typeface="+mn-cs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3366"/>
        </a:solidFill>
        <a:latin typeface="Arial" charset="0"/>
        <a:ea typeface="ヒラギノ角ゴ ProN W3" pitchFamily="-109" charset="-128"/>
        <a:cs typeface="+mn-cs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3366"/>
        </a:solidFill>
        <a:latin typeface="Arial" charset="0"/>
        <a:ea typeface="ヒラギノ角ゴ ProN W3" pitchFamily="-109" charset="-128"/>
        <a:cs typeface="+mn-cs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3366"/>
        </a:solidFill>
        <a:latin typeface="Arial" charset="0"/>
        <a:ea typeface="ヒラギノ角ゴ ProN W3" pitchFamily="-109" charset="-128"/>
        <a:cs typeface="+mn-cs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3366"/>
        </a:solidFill>
        <a:latin typeface="Arial" charset="0"/>
        <a:ea typeface="ヒラギノ角ゴ ProN W3" pitchFamily="-109" charset="-128"/>
        <a:cs typeface="+mn-cs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3366"/>
        </a:solidFill>
        <a:latin typeface="Arial" charset="0"/>
        <a:ea typeface="ヒラギノ角ゴ ProN W3" pitchFamily="-109" charset="-128"/>
        <a:cs typeface="+mn-cs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3366"/>
        </a:solidFill>
        <a:latin typeface="Arial" charset="0"/>
        <a:ea typeface="ヒラギノ角ゴ ProN W3" pitchFamily="-109" charset="-128"/>
        <a:cs typeface="+mn-cs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99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24.xml"/><Relationship Id="rId41" Type="http://schemas.openxmlformats.org/officeDocument/2006/relationships/slide" Target="slides/slide25.xml"/><Relationship Id="rId42" Type="http://schemas.openxmlformats.org/officeDocument/2006/relationships/slide" Target="slides/slide26.xml"/><Relationship Id="rId43" Type="http://schemas.openxmlformats.org/officeDocument/2006/relationships/slide" Target="slides/slide27.xml"/><Relationship Id="rId44" Type="http://schemas.openxmlformats.org/officeDocument/2006/relationships/slide" Target="slides/slide28.xml"/><Relationship Id="rId45" Type="http://schemas.openxmlformats.org/officeDocument/2006/relationships/slide" Target="slides/slide29.xml"/><Relationship Id="rId46" Type="http://schemas.openxmlformats.org/officeDocument/2006/relationships/slide" Target="slides/slide30.xml"/><Relationship Id="rId47" Type="http://schemas.openxmlformats.org/officeDocument/2006/relationships/slide" Target="slides/slide3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F8F8C-4EF5-4834-A7E2-53E01B861E50}" type="datetimeFigureOut">
              <a:rPr lang="en-US" smtClean="0"/>
              <a:pPr/>
              <a:t>2/2/12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B4292-F932-4C96-A568-2DE514E607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99684-AF43-4CA4-AAE3-55C1BFEDDF5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96DF5-7C23-42E3-9C12-0F420AF8718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19812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0"/>
            <a:ext cx="57912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3C844-3D0C-41CF-B3DE-1CE00B55BDA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5" y="990600"/>
            <a:ext cx="1031875" cy="471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990600"/>
            <a:ext cx="2943225" cy="471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F3505-680B-405D-B39C-B372D3F6DB1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800"/>
            <a:ext cx="2057400" cy="594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7800"/>
            <a:ext cx="6019800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2AF3F-D9BA-41EC-94B6-97281779395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05261-B936-4982-91E2-A7B2690E6E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B0BFC-2F6C-42A8-9EC3-98B4C1F2DE4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0" y="1943100"/>
            <a:ext cx="1320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943100"/>
            <a:ext cx="1320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32FF8-0134-4B92-A650-779543F1FD0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F5E43-B74A-4882-B34F-6AC17DC50A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B0CCC-C672-4C1E-A47F-FADB879A8CB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F716F-0421-4B5D-A5E6-244447CC5D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A5DEA-6700-4CC4-AFD4-99D97D817B4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D9E20-75D3-44F6-B9A5-559E64B182D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EC2AD-C970-4F83-8563-C0D685018F1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19812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0"/>
            <a:ext cx="57912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EC1B2-734A-461F-AA71-3FE48D3C119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A04A1-CE35-4926-AEE2-79F04A79653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5C47E-DEEE-4D89-BF77-612C1F45C58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94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94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6D5EF-7792-471E-872F-53F43F767A1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D8A7F-DE1D-4164-9F6A-12EF941B47C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155700"/>
            <a:ext cx="1841500" cy="317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155700"/>
            <a:ext cx="5372100" cy="317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4E6A2-AA26-404B-BC53-E602E68F344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7984A-0232-452A-8AE7-6158D09D9D2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DA523-F070-43E8-90B1-ADD09C78C49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5" y="990600"/>
            <a:ext cx="1031875" cy="471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990600"/>
            <a:ext cx="2943225" cy="471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924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8588" y="6254750"/>
            <a:ext cx="481012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600" b="1">
                <a:solidFill>
                  <a:srgbClr val="FFFFFF"/>
                </a:solidFill>
                <a:cs typeface="Arial" charset="0"/>
              </a:defRPr>
            </a:lvl1pPr>
          </a:lstStyle>
          <a:p>
            <a:fld id="{0F51D9ED-85DF-495E-A432-E3A2F7124DA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utoUpdateAnimBg="0"/>
      <p:bldP spid="1026" grpId="0" build="p" autoUpdateAnimBg="0">
        <p:tmplLst>
          <p:tmpl lvl="1">
            <p:tnLst>
              <p:par>
                <p:cTn presetID="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+mj-lt"/>
          <a:ea typeface="+mj-ea"/>
          <a:cs typeface="+mj-cs"/>
          <a:sym typeface="Arial" charset="0"/>
        </a:defRPr>
      </a:lvl1pPr>
      <a:lvl2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charset="0"/>
        </a:defRPr>
      </a:lvl2pPr>
      <a:lvl3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charset="0"/>
        </a:defRPr>
      </a:lvl3pPr>
      <a:lvl4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charset="0"/>
        </a:defRPr>
      </a:lvl4pPr>
      <a:lvl5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charset="0"/>
        </a:defRPr>
      </a:lvl5pPr>
      <a:lvl6pPr marL="49688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pitchFamily="-109" charset="0"/>
        </a:defRPr>
      </a:lvl6pPr>
      <a:lvl7pPr marL="95408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pitchFamily="-109" charset="0"/>
        </a:defRPr>
      </a:lvl7pPr>
      <a:lvl8pPr marL="141128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pitchFamily="-109" charset="0"/>
        </a:defRPr>
      </a:lvl8pPr>
      <a:lvl9pPr marL="186848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pitchFamily="-109" charset="0"/>
        </a:defRPr>
      </a:lvl9pPr>
    </p:titleStyle>
    <p:bodyStyle>
      <a:lvl1pPr marL="382588" indent="-342900" algn="l" rtl="0" eaLnBrk="0" fontAlgn="base" hangingPunct="0"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-109" charset="2"/>
        <a:buChar char="l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500"/>
        </a:spcBef>
        <a:spcAft>
          <a:spcPct val="0"/>
        </a:spcAft>
        <a:buClr>
          <a:srgbClr val="003366"/>
        </a:buClr>
        <a:buSzPct val="75000"/>
        <a:buFont typeface="Wingdings" pitchFamily="-109" charset="2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40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400"/>
        </a:spcBef>
        <a:spcAft>
          <a:spcPct val="0"/>
        </a:spcAft>
        <a:buClr>
          <a:srgbClr val="003366"/>
        </a:buClr>
        <a:buSzPct val="64000"/>
        <a:buFont typeface="Wingdings" pitchFamily="-109" charset="2"/>
        <a:buChar char="l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400"/>
        </a:spcBef>
        <a:spcAft>
          <a:spcPct val="0"/>
        </a:spcAft>
        <a:buClr>
          <a:srgbClr val="003366"/>
        </a:buClr>
        <a:buSzPct val="64000"/>
        <a:buFont typeface="Wingdings" pitchFamily="-109" charset="2"/>
        <a:buChar char="l"/>
        <a:defRPr>
          <a:solidFill>
            <a:schemeClr val="tx1"/>
          </a:solidFill>
          <a:latin typeface="+mn-lt"/>
          <a:ea typeface="+mn-ea"/>
          <a:cs typeface="+mn-cs"/>
          <a:sym typeface="Arial" pitchFamily="-109" charset="0"/>
        </a:defRPr>
      </a:lvl6pPr>
      <a:lvl7pPr marL="2960688" indent="-228600" algn="l" rtl="0" fontAlgn="base">
        <a:spcBef>
          <a:spcPts val="400"/>
        </a:spcBef>
        <a:spcAft>
          <a:spcPct val="0"/>
        </a:spcAft>
        <a:buClr>
          <a:srgbClr val="003366"/>
        </a:buClr>
        <a:buSzPct val="64000"/>
        <a:buFont typeface="Wingdings" pitchFamily="-109" charset="2"/>
        <a:buChar char="l"/>
        <a:defRPr>
          <a:solidFill>
            <a:schemeClr val="tx1"/>
          </a:solidFill>
          <a:latin typeface="+mn-lt"/>
          <a:ea typeface="+mn-ea"/>
          <a:cs typeface="+mn-cs"/>
          <a:sym typeface="Arial" pitchFamily="-109" charset="0"/>
        </a:defRPr>
      </a:lvl7pPr>
      <a:lvl8pPr marL="3417888" indent="-228600" algn="l" rtl="0" fontAlgn="base">
        <a:spcBef>
          <a:spcPts val="400"/>
        </a:spcBef>
        <a:spcAft>
          <a:spcPct val="0"/>
        </a:spcAft>
        <a:buClr>
          <a:srgbClr val="003366"/>
        </a:buClr>
        <a:buSzPct val="64000"/>
        <a:buFont typeface="Wingdings" pitchFamily="-109" charset="2"/>
        <a:buChar char="l"/>
        <a:defRPr>
          <a:solidFill>
            <a:schemeClr val="tx1"/>
          </a:solidFill>
          <a:latin typeface="+mn-lt"/>
          <a:ea typeface="+mn-ea"/>
          <a:cs typeface="+mn-cs"/>
          <a:sym typeface="Arial" pitchFamily="-109" charset="0"/>
        </a:defRPr>
      </a:lvl8pPr>
      <a:lvl9pPr marL="3875088" indent="-228600" algn="l" rtl="0" fontAlgn="base">
        <a:spcBef>
          <a:spcPts val="400"/>
        </a:spcBef>
        <a:spcAft>
          <a:spcPct val="0"/>
        </a:spcAft>
        <a:buClr>
          <a:srgbClr val="003366"/>
        </a:buClr>
        <a:buSzPct val="64000"/>
        <a:buFont typeface="Wingdings" pitchFamily="-109" charset="2"/>
        <a:buChar char="l"/>
        <a:defRPr>
          <a:solidFill>
            <a:schemeClr val="tx1"/>
          </a:solidFill>
          <a:latin typeface="+mn-lt"/>
          <a:ea typeface="+mn-ea"/>
          <a:cs typeface="+mn-cs"/>
          <a:sym typeface="Arial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378200"/>
            <a:ext cx="41275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9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9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9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9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9" charset="0"/>
              </a:rPr>
              <a:t>Fifth level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990600"/>
            <a:ext cx="41275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9pPr>
    </p:titleStyle>
    <p:bodyStyle>
      <a:lvl1pPr marL="6985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1pPr>
      <a:lvl2pPr marL="10414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2pPr>
      <a:lvl3pPr marL="13843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3pPr>
      <a:lvl4pPr marL="17399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4pPr>
      <a:lvl5pPr marL="20828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5pPr>
      <a:lvl6pPr marL="25400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6pPr>
      <a:lvl7pPr marL="29972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7pPr>
      <a:lvl8pPr marL="34544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8pPr>
      <a:lvl9pPr marL="39116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9" charset="0"/>
              </a:rPr>
              <a:t>Click to edit Master title style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9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9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9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9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9pPr>
    </p:titleStyle>
    <p:bodyStyle>
      <a:lvl1pPr marL="6604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1pPr>
      <a:lvl2pPr marL="10033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2pPr>
      <a:lvl3pPr marL="13462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3pPr>
      <a:lvl4pPr marL="17018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4pPr>
      <a:lvl5pPr marL="20447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5pPr>
      <a:lvl6pPr marL="25019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6pPr>
      <a:lvl7pPr marL="29591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7pPr>
      <a:lvl8pPr marL="34163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8pPr>
      <a:lvl9pPr marL="38735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9" charset="0"/>
              </a:rPr>
              <a:t>Click to edit Master title style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9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9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9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9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9pPr>
    </p:titleStyle>
    <p:bodyStyle>
      <a:lvl1pPr marL="6016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1pPr>
      <a:lvl2pPr marL="9445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2pPr>
      <a:lvl3pPr marL="12874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3pPr>
      <a:lvl4pPr marL="16430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4pPr>
      <a:lvl5pPr marL="19859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9" charset="0"/>
              </a:rPr>
              <a:t>Click to edit Master title style</a:t>
            </a: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9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9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9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9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9pPr>
    </p:titleStyle>
    <p:bodyStyle>
      <a:lvl1pPr marL="6016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1pPr>
      <a:lvl2pPr marL="9445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2pPr>
      <a:lvl3pPr marL="12874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3pPr>
      <a:lvl4pPr marL="16430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4pPr>
      <a:lvl5pPr marL="19859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9" charset="0"/>
              </a:rPr>
              <a:t>Click to edit Master title style</a:t>
            </a:r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0" y="1943100"/>
            <a:ext cx="2794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9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9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9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9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9pPr>
    </p:titleStyle>
    <p:bodyStyle>
      <a:lvl1pPr marL="6016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1pPr>
      <a:lvl2pPr marL="9445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2pPr>
      <a:lvl3pPr marL="12874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3pPr>
      <a:lvl4pPr marL="16430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4pPr>
      <a:lvl5pPr marL="19859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9" charset="0"/>
              </a:rPr>
              <a:t>Click to edit Master title style</a:t>
            </a:r>
          </a:p>
        </p:txBody>
      </p:sp>
      <p:sp>
        <p:nvSpPr>
          <p:cNvPr id="1853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9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9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9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9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9pPr>
    </p:titleStyle>
    <p:bodyStyle>
      <a:lvl1pPr marL="6016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1pPr>
      <a:lvl2pPr marL="9445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2pPr>
      <a:lvl3pPr marL="12874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3pPr>
      <a:lvl4pPr marL="16430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4pPr>
      <a:lvl5pPr marL="19859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9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924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600" b="1">
                <a:solidFill>
                  <a:srgbClr val="FFFFFF"/>
                </a:solidFill>
                <a:cs typeface="Arial" charset="0"/>
              </a:defRPr>
            </a:lvl1pPr>
          </a:lstStyle>
          <a:p>
            <a:fld id="{F836198D-A2F6-468A-A38E-435A750E038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utoUpdateAnimBg="0"/>
      <p:bldP spid="2050" grpId="0" build="p" autoUpdateAnimBg="0">
        <p:tmplLst>
          <p:tmpl lvl="1">
            <p:tnLst>
              <p:par>
                <p:cTn presetID="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+mj-lt"/>
          <a:ea typeface="+mj-ea"/>
          <a:cs typeface="+mj-cs"/>
          <a:sym typeface="Arial" charset="0"/>
        </a:defRPr>
      </a:lvl1pPr>
      <a:lvl2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charset="0"/>
        </a:defRPr>
      </a:lvl2pPr>
      <a:lvl3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charset="0"/>
        </a:defRPr>
      </a:lvl3pPr>
      <a:lvl4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charset="0"/>
        </a:defRPr>
      </a:lvl4pPr>
      <a:lvl5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charset="0"/>
        </a:defRPr>
      </a:lvl5pPr>
      <a:lvl6pPr marL="49688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pitchFamily="-109" charset="0"/>
        </a:defRPr>
      </a:lvl6pPr>
      <a:lvl7pPr marL="95408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pitchFamily="-109" charset="0"/>
        </a:defRPr>
      </a:lvl7pPr>
      <a:lvl8pPr marL="141128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pitchFamily="-109" charset="0"/>
        </a:defRPr>
      </a:lvl8pPr>
      <a:lvl9pPr marL="186848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pitchFamily="-109" charset="0"/>
        </a:defRPr>
      </a:lvl9pPr>
    </p:titleStyle>
    <p:bodyStyle>
      <a:lvl1pPr marL="382588" indent="-342900" algn="l" rtl="0" eaLnBrk="0" fontAlgn="base" hangingPunct="0"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-109" charset="2"/>
        <a:buChar char="l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500"/>
        </a:spcBef>
        <a:spcAft>
          <a:spcPct val="0"/>
        </a:spcAft>
        <a:buClr>
          <a:srgbClr val="003366"/>
        </a:buClr>
        <a:buSzPct val="75000"/>
        <a:buFont typeface="Wingdings" pitchFamily="-109" charset="2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40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400"/>
        </a:spcBef>
        <a:spcAft>
          <a:spcPct val="0"/>
        </a:spcAft>
        <a:buClr>
          <a:srgbClr val="003366"/>
        </a:buClr>
        <a:buSzPct val="64000"/>
        <a:buFont typeface="Wingdings" pitchFamily="-109" charset="2"/>
        <a:buChar char="l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400"/>
        </a:spcBef>
        <a:spcAft>
          <a:spcPct val="0"/>
        </a:spcAft>
        <a:buClr>
          <a:srgbClr val="003366"/>
        </a:buClr>
        <a:buSzPct val="64000"/>
        <a:buFont typeface="Wingdings" pitchFamily="-109" charset="2"/>
        <a:buChar char="l"/>
        <a:defRPr>
          <a:solidFill>
            <a:schemeClr val="tx1"/>
          </a:solidFill>
          <a:latin typeface="+mn-lt"/>
          <a:ea typeface="+mn-ea"/>
          <a:cs typeface="+mn-cs"/>
          <a:sym typeface="Arial" pitchFamily="-109" charset="0"/>
        </a:defRPr>
      </a:lvl6pPr>
      <a:lvl7pPr marL="2960688" indent="-228600" algn="l" rtl="0" fontAlgn="base">
        <a:spcBef>
          <a:spcPts val="400"/>
        </a:spcBef>
        <a:spcAft>
          <a:spcPct val="0"/>
        </a:spcAft>
        <a:buClr>
          <a:srgbClr val="003366"/>
        </a:buClr>
        <a:buSzPct val="64000"/>
        <a:buFont typeface="Wingdings" pitchFamily="-109" charset="2"/>
        <a:buChar char="l"/>
        <a:defRPr>
          <a:solidFill>
            <a:schemeClr val="tx1"/>
          </a:solidFill>
          <a:latin typeface="+mn-lt"/>
          <a:ea typeface="+mn-ea"/>
          <a:cs typeface="+mn-cs"/>
          <a:sym typeface="Arial" pitchFamily="-109" charset="0"/>
        </a:defRPr>
      </a:lvl7pPr>
      <a:lvl8pPr marL="3417888" indent="-228600" algn="l" rtl="0" fontAlgn="base">
        <a:spcBef>
          <a:spcPts val="400"/>
        </a:spcBef>
        <a:spcAft>
          <a:spcPct val="0"/>
        </a:spcAft>
        <a:buClr>
          <a:srgbClr val="003366"/>
        </a:buClr>
        <a:buSzPct val="64000"/>
        <a:buFont typeface="Wingdings" pitchFamily="-109" charset="2"/>
        <a:buChar char="l"/>
        <a:defRPr>
          <a:solidFill>
            <a:schemeClr val="tx1"/>
          </a:solidFill>
          <a:latin typeface="+mn-lt"/>
          <a:ea typeface="+mn-ea"/>
          <a:cs typeface="+mn-cs"/>
          <a:sym typeface="Arial" pitchFamily="-109" charset="0"/>
        </a:defRPr>
      </a:lvl8pPr>
      <a:lvl9pPr marL="3875088" indent="-228600" algn="l" rtl="0" fontAlgn="base">
        <a:spcBef>
          <a:spcPts val="400"/>
        </a:spcBef>
        <a:spcAft>
          <a:spcPct val="0"/>
        </a:spcAft>
        <a:buClr>
          <a:srgbClr val="003366"/>
        </a:buClr>
        <a:buSzPct val="64000"/>
        <a:buFont typeface="Wingdings" pitchFamily="-109" charset="2"/>
        <a:buChar char="l"/>
        <a:defRPr>
          <a:solidFill>
            <a:schemeClr val="tx1"/>
          </a:solidFill>
          <a:latin typeface="+mn-lt"/>
          <a:ea typeface="+mn-ea"/>
          <a:cs typeface="+mn-cs"/>
          <a:sym typeface="Arial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9pPr>
    </p:titleStyle>
    <p:bodyStyle>
      <a:lvl1pPr marL="6985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1pPr>
      <a:lvl2pPr marL="10414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2pPr>
      <a:lvl3pPr marL="13843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3pPr>
      <a:lvl4pPr marL="17399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4pPr>
      <a:lvl5pPr marL="20828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5pPr>
      <a:lvl6pPr marL="25400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6pPr>
      <a:lvl7pPr marL="29972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7pPr>
      <a:lvl8pPr marL="34544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8pPr>
      <a:lvl9pPr marL="39116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889000"/>
            <a:ext cx="7366000" cy="508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9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9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9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9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9pPr>
    </p:titleStyle>
    <p:bodyStyle>
      <a:lvl1pPr marL="660400" indent="-444500" algn="l" rtl="0" eaLnBrk="0" fontAlgn="base" hangingPunct="0">
        <a:spcBef>
          <a:spcPts val="33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1pPr>
      <a:lvl2pPr marL="1003300" indent="-444500" algn="l" rtl="0" eaLnBrk="0" fontAlgn="base" hangingPunct="0">
        <a:spcBef>
          <a:spcPts val="33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2pPr>
      <a:lvl3pPr marL="1346200" indent="-444500" algn="l" rtl="0" eaLnBrk="0" fontAlgn="base" hangingPunct="0">
        <a:spcBef>
          <a:spcPts val="33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3pPr>
      <a:lvl4pPr marL="1701800" indent="-444500" algn="l" rtl="0" eaLnBrk="0" fontAlgn="base" hangingPunct="0">
        <a:spcBef>
          <a:spcPts val="33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4pPr>
      <a:lvl5pPr marL="2044700" indent="-444500" algn="l" rtl="0" eaLnBrk="0" fontAlgn="base" hangingPunct="0">
        <a:spcBef>
          <a:spcPts val="33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5pPr>
      <a:lvl6pPr marL="2501900" indent="-444500" algn="l" rtl="0" fontAlgn="base">
        <a:spcBef>
          <a:spcPts val="33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6pPr>
      <a:lvl7pPr marL="2959100" indent="-444500" algn="l" rtl="0" fontAlgn="base">
        <a:spcBef>
          <a:spcPts val="33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7pPr>
      <a:lvl8pPr marL="3416300" indent="-444500" algn="l" rtl="0" fontAlgn="base">
        <a:spcBef>
          <a:spcPts val="33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8pPr>
      <a:lvl9pPr marL="3873500" indent="-444500" algn="l" rtl="0" fontAlgn="base">
        <a:spcBef>
          <a:spcPts val="3300"/>
        </a:spcBef>
        <a:spcAft>
          <a:spcPct val="0"/>
        </a:spcAft>
        <a:buSzPct val="171000"/>
        <a:buFont typeface="Gill Sans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095500"/>
            <a:ext cx="7366000" cy="267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3530600"/>
            <a:ext cx="73660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9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9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9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9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9" charset="0"/>
              </a:rPr>
              <a:t>Fifth level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155700"/>
            <a:ext cx="73660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378200"/>
            <a:ext cx="41275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9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9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9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9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9" charset="0"/>
              </a:rPr>
              <a:t>Fifth level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990600"/>
            <a:ext cx="41275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deastoaction.wordpress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4.xml"/><Relationship Id="rId3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35.xml"/><Relationship Id="rId3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4.xml"/><Relationship Id="rId3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34" name="Group 1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grpSp>
          <p:nvGrpSpPr>
            <p:cNvPr id="197645" name="Group 2"/>
            <p:cNvGrpSpPr>
              <a:grpSpLocks/>
            </p:cNvGrpSpPr>
            <p:nvPr/>
          </p:nvGrpSpPr>
          <p:grpSpPr bwMode="auto">
            <a:xfrm>
              <a:off x="0" y="0"/>
              <a:ext cx="2880" cy="4320"/>
              <a:chOff x="0" y="0"/>
              <a:chExt cx="2880" cy="4320"/>
            </a:xfrm>
          </p:grpSpPr>
          <p:sp>
            <p:nvSpPr>
              <p:cNvPr id="197649" name="Rectangle 3"/>
              <p:cNvSpPr>
                <a:spLocks/>
              </p:cNvSpPr>
              <p:nvPr/>
            </p:nvSpPr>
            <p:spPr bwMode="auto">
              <a:xfrm>
                <a:off x="0" y="0"/>
                <a:ext cx="2880" cy="4320"/>
              </a:xfrm>
              <a:prstGeom prst="rect">
                <a:avLst/>
              </a:prstGeom>
              <a:solidFill>
                <a:srgbClr val="99CC99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197650" name="Rectangle 4"/>
              <p:cNvSpPr>
                <a:spLocks/>
              </p:cNvSpPr>
              <p:nvPr/>
            </p:nvSpPr>
            <p:spPr bwMode="auto">
              <a:xfrm>
                <a:off x="0" y="0"/>
                <a:ext cx="2880" cy="43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97646" name="Group 5"/>
            <p:cNvGrpSpPr>
              <a:grpSpLocks/>
            </p:cNvGrpSpPr>
            <p:nvPr/>
          </p:nvGrpSpPr>
          <p:grpSpPr bwMode="auto">
            <a:xfrm>
              <a:off x="432" y="624"/>
              <a:ext cx="3264" cy="1200"/>
              <a:chOff x="0" y="0"/>
              <a:chExt cx="3264" cy="1200"/>
            </a:xfrm>
          </p:grpSpPr>
          <p:sp>
            <p:nvSpPr>
              <p:cNvPr id="197647" name="AutoShape 6"/>
              <p:cNvSpPr>
                <a:spLocks/>
              </p:cNvSpPr>
              <p:nvPr/>
            </p:nvSpPr>
            <p:spPr bwMode="auto">
              <a:xfrm>
                <a:off x="0" y="0"/>
                <a:ext cx="3264" cy="12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197648" name="Rectangle 7"/>
              <p:cNvSpPr>
                <a:spLocks/>
              </p:cNvSpPr>
              <p:nvPr/>
            </p:nvSpPr>
            <p:spPr bwMode="auto">
              <a:xfrm>
                <a:off x="175" y="175"/>
                <a:ext cx="2913" cy="8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97635" name="Group 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0" y="0"/>
            <a:chExt cx="3072" cy="201"/>
          </a:xfrm>
        </p:grpSpPr>
        <p:grpSp>
          <p:nvGrpSpPr>
            <p:cNvPr id="197639" name="Group 9"/>
            <p:cNvGrpSpPr>
              <a:grpSpLocks/>
            </p:cNvGrpSpPr>
            <p:nvPr/>
          </p:nvGrpSpPr>
          <p:grpSpPr bwMode="auto">
            <a:xfrm flipH="1">
              <a:off x="0" y="0"/>
              <a:ext cx="2914" cy="200"/>
              <a:chOff x="0" y="0"/>
              <a:chExt cx="2914" cy="200"/>
            </a:xfrm>
          </p:grpSpPr>
          <p:sp>
            <p:nvSpPr>
              <p:cNvPr id="197643" name="AutoShape 10"/>
              <p:cNvSpPr>
                <a:spLocks/>
              </p:cNvSpPr>
              <p:nvPr/>
            </p:nvSpPr>
            <p:spPr bwMode="auto">
              <a:xfrm>
                <a:off x="0" y="0"/>
                <a:ext cx="2914" cy="200"/>
              </a:xfrm>
              <a:prstGeom prst="roundRect">
                <a:avLst>
                  <a:gd name="adj" fmla="val 0"/>
                </a:avLst>
              </a:prstGeom>
              <a:solidFill>
                <a:srgbClr val="003366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197644" name="Rectangle 11"/>
              <p:cNvSpPr>
                <a:spLocks/>
              </p:cNvSpPr>
              <p:nvPr/>
            </p:nvSpPr>
            <p:spPr bwMode="auto">
              <a:xfrm flipH="1">
                <a:off x="0" y="0"/>
                <a:ext cx="2914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97640" name="Group 12"/>
            <p:cNvGrpSpPr>
              <a:grpSpLocks/>
            </p:cNvGrpSpPr>
            <p:nvPr/>
          </p:nvGrpSpPr>
          <p:grpSpPr bwMode="auto">
            <a:xfrm>
              <a:off x="2908" y="0"/>
              <a:ext cx="164" cy="201"/>
              <a:chOff x="0" y="0"/>
              <a:chExt cx="164" cy="201"/>
            </a:xfrm>
          </p:grpSpPr>
          <p:sp>
            <p:nvSpPr>
              <p:cNvPr id="197641" name="AutoShape 13"/>
              <p:cNvSpPr>
                <a:spLocks/>
              </p:cNvSpPr>
              <p:nvPr/>
            </p:nvSpPr>
            <p:spPr bwMode="auto">
              <a:xfrm>
                <a:off x="0" y="0"/>
                <a:ext cx="164" cy="20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0033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197642" name="Rectangle 14"/>
              <p:cNvSpPr>
                <a:spLocks/>
              </p:cNvSpPr>
              <p:nvPr/>
            </p:nvSpPr>
            <p:spPr bwMode="auto">
              <a:xfrm>
                <a:off x="0" y="29"/>
                <a:ext cx="139" cy="1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97636" name="Text Box 15"/>
          <p:cNvSpPr txBox="1">
            <a:spLocks noChangeArrowheads="1"/>
          </p:cNvSpPr>
          <p:nvPr/>
        </p:nvSpPr>
        <p:spPr bwMode="auto">
          <a:xfrm>
            <a:off x="128588" y="6254750"/>
            <a:ext cx="481012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D39215C3-1B45-4673-8C7F-F7236FCB8CFA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1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424" name="Rectangle 16"/>
          <p:cNvSpPr>
            <a:spLocks noGrp="1" noChangeArrowheads="1"/>
          </p:cNvSpPr>
          <p:nvPr>
            <p:ph type="title"/>
          </p:nvPr>
        </p:nvSpPr>
        <p:spPr>
          <a:xfrm>
            <a:off x="914400" y="1203325"/>
            <a:ext cx="8305800" cy="1527175"/>
          </a:xfrm>
        </p:spPr>
        <p:txBody>
          <a:bodyPr rIns="132080" anchor="ctr"/>
          <a:lstStyle/>
          <a:p>
            <a:pPr indent="0" algn="ctr" eaLnBrk="1" hangingPunct="1"/>
            <a:r>
              <a:rPr lang="en-US" sz="3200" dirty="0" smtClean="0">
                <a:solidFill>
                  <a:schemeClr val="tx1"/>
                </a:solidFill>
              </a:rPr>
              <a:t>Observations of Change in One Family</a:t>
            </a:r>
          </a:p>
        </p:txBody>
      </p:sp>
      <p:sp>
        <p:nvSpPr>
          <p:cNvPr id="17425" name="Rectangle 17"/>
          <p:cNvSpPr>
            <a:spLocks/>
          </p:cNvSpPr>
          <p:nvPr/>
        </p:nvSpPr>
        <p:spPr bwMode="auto">
          <a:xfrm>
            <a:off x="4673600" y="3619500"/>
            <a:ext cx="4013200" cy="92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b"/>
          <a:lstStyle/>
          <a:p>
            <a:pPr marL="39688">
              <a:lnSpc>
                <a:spcPct val="80000"/>
              </a:lnSpc>
              <a:spcBef>
                <a:spcPts val="638"/>
              </a:spcBef>
            </a:pPr>
            <a:r>
              <a:rPr lang="en-US" sz="1800" dirty="0">
                <a:solidFill>
                  <a:srgbClr val="006666"/>
                </a:solidFill>
                <a:cs typeface="Arial" charset="0"/>
              </a:rPr>
              <a:t>Andrea M. </a:t>
            </a:r>
            <a:r>
              <a:rPr lang="en-US" sz="1800" dirty="0" smtClean="0">
                <a:solidFill>
                  <a:srgbClr val="006666"/>
                </a:solidFill>
                <a:cs typeface="Arial" charset="0"/>
              </a:rPr>
              <a:t>Schara</a:t>
            </a:r>
          </a:p>
          <a:p>
            <a:pPr marL="39688">
              <a:lnSpc>
                <a:spcPct val="80000"/>
              </a:lnSpc>
              <a:spcBef>
                <a:spcPts val="638"/>
              </a:spcBef>
            </a:pPr>
            <a:r>
              <a:rPr lang="en-US" sz="1800" dirty="0" smtClean="0">
                <a:solidFill>
                  <a:srgbClr val="006666"/>
                </a:solidFill>
                <a:cs typeface="Arial" charset="0"/>
              </a:rPr>
              <a:t>The Learning Space</a:t>
            </a:r>
          </a:p>
          <a:p>
            <a:pPr marL="39688">
              <a:lnSpc>
                <a:spcPct val="80000"/>
              </a:lnSpc>
              <a:spcBef>
                <a:spcPts val="638"/>
              </a:spcBef>
            </a:pPr>
            <a:r>
              <a:rPr lang="en-US" sz="1800" u="sng" dirty="0">
                <a:solidFill>
                  <a:schemeClr val="tx1"/>
                </a:solidFill>
                <a:cs typeface="Arial" charset="0"/>
                <a:hlinkClick r:id="rId2"/>
              </a:rPr>
              <a:t>www.ideastoaction.wordpress.com</a:t>
            </a:r>
            <a:endParaRPr lang="en-US" sz="1800" u="sng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 advTm="3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 autoUpdateAnimBg="0"/>
      <p:bldP spid="17425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874" name="Group 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7878" name="Group 2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207886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207890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7891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07887" name="Group 6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207888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7889" name="Rectangl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07879" name="Group 9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207880" name="Group 10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207884" name="AutoShape 11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7885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07881" name="Group 13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207882" name="AutoShape 14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7883" name="Rectangle 15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07875" name="Text Box 16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4C1481FC-1F60-45CF-B963-1CD45F637616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10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665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3200" dirty="0" smtClean="0"/>
              <a:t>	Overview of Manic Depressive </a:t>
            </a:r>
            <a:br>
              <a:rPr lang="en-US" sz="3200" dirty="0" smtClean="0"/>
            </a:br>
            <a:r>
              <a:rPr lang="en-US" sz="3200" dirty="0" smtClean="0"/>
              <a:t>	    Diagnosis in Nuclear Family</a:t>
            </a:r>
          </a:p>
        </p:txBody>
      </p:sp>
      <p:sp>
        <p:nvSpPr>
          <p:cNvPr id="27666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Diagnosis correlated with the serious illness or deaths of significant family members.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1972-74 Maternal grandmother and mother died and I was divorced and both my brothers were diagnosed with manic depressive symptoms.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Problems seen on reflection: 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/>
              <a:t>cut off from the extended family 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/>
              <a:t>increasing anxiety in nuclear family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/>
              <a:t> limited knowledge about family emotional process</a:t>
            </a:r>
          </a:p>
          <a:p>
            <a:pPr eaLnBrk="1" hangingPunct="1">
              <a:lnSpc>
                <a:spcPct val="90000"/>
              </a:lnSpc>
              <a:buFont typeface="Wingdings" pitchFamily="-109" charset="2"/>
              <a:buNone/>
            </a:pPr>
            <a:r>
              <a:rPr lang="en-US" sz="2400" dirty="0" smtClean="0"/>
              <a:t> 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5" grpId="0" autoUpdateAnimBg="0"/>
      <p:bldP spid="27666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98" name="Group 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8957" name="Group 2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208965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208969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8970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08966" name="Group 6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208967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8968" name="Rectangl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08958" name="Group 9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208959" name="Group 10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208963" name="AutoShape 11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8964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08960" name="Group 13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208961" name="AutoShape 14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8962" name="Rectangle 15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08899" name="Text Box 16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4B2B854D-93C2-447E-84CC-D6B5AA6B7A44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11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689" name="Rectangle 17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96200" cy="1371600"/>
          </a:xfrm>
        </p:spPr>
        <p:txBody>
          <a:bodyPr rIns="132080"/>
          <a:lstStyle/>
          <a:p>
            <a:pPr indent="0" eaLnBrk="1" hangingPunct="1"/>
            <a:r>
              <a:rPr lang="en-US" sz="3200" dirty="0" smtClean="0"/>
              <a:t>One Small Forest- Family as a Unit</a:t>
            </a:r>
          </a:p>
        </p:txBody>
      </p:sp>
      <p:sp>
        <p:nvSpPr>
          <p:cNvPr id="28690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546100" y="1371600"/>
            <a:ext cx="8178800" cy="5486400"/>
          </a:xfrm>
        </p:spPr>
        <p:txBody>
          <a:bodyPr rIns="132080"/>
          <a:lstStyle/>
          <a:p>
            <a:pPr marL="1182688" lvl="2" eaLnBrk="1" hangingPunct="1">
              <a:buFont typeface="Wingdings" pitchFamily="-109" charset="2"/>
              <a:buNone/>
            </a:pPr>
            <a:r>
              <a:rPr lang="en-US" b="1" dirty="0" smtClean="0"/>
              <a:t>      The Maloney- Maher Family</a:t>
            </a:r>
            <a:endParaRPr lang="en-US" b="1" dirty="0" smtClean="0">
              <a:ea typeface="ヒラギノ角ゴ ProN W6" pitchFamily="-109" charset="-128"/>
            </a:endParaRPr>
          </a:p>
        </p:txBody>
      </p: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2667000" y="3886200"/>
            <a:ext cx="381000" cy="457200"/>
            <a:chOff x="0" y="0"/>
            <a:chExt cx="240" cy="288"/>
          </a:xfrm>
        </p:grpSpPr>
        <p:sp>
          <p:nvSpPr>
            <p:cNvPr id="208955" name="Rectangle 20"/>
            <p:cNvSpPr>
              <a:spLocks/>
            </p:cNvSpPr>
            <p:nvPr/>
          </p:nvSpPr>
          <p:spPr bwMode="auto">
            <a:xfrm>
              <a:off x="0" y="0"/>
              <a:ext cx="24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08956" name="Rectangle 21"/>
            <p:cNvSpPr>
              <a:spLocks/>
            </p:cNvSpPr>
            <p:nvPr/>
          </p:nvSpPr>
          <p:spPr bwMode="auto">
            <a:xfrm>
              <a:off x="0" y="0"/>
              <a:ext cx="24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3048000" y="2438400"/>
            <a:ext cx="457200" cy="533400"/>
            <a:chOff x="0" y="0"/>
            <a:chExt cx="288" cy="335"/>
          </a:xfrm>
        </p:grpSpPr>
        <p:sp>
          <p:nvSpPr>
            <p:cNvPr id="208953" name="Oval 23"/>
            <p:cNvSpPr>
              <a:spLocks/>
            </p:cNvSpPr>
            <p:nvPr/>
          </p:nvSpPr>
          <p:spPr bwMode="auto">
            <a:xfrm>
              <a:off x="0" y="0"/>
              <a:ext cx="288" cy="33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08954" name="Rectangle 24"/>
            <p:cNvSpPr>
              <a:spLocks/>
            </p:cNvSpPr>
            <p:nvPr/>
          </p:nvSpPr>
          <p:spPr bwMode="auto">
            <a:xfrm>
              <a:off x="42" y="49"/>
              <a:ext cx="20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1828800" y="2514600"/>
            <a:ext cx="381000" cy="457200"/>
            <a:chOff x="0" y="0"/>
            <a:chExt cx="240" cy="288"/>
          </a:xfrm>
        </p:grpSpPr>
        <p:sp>
          <p:nvSpPr>
            <p:cNvPr id="208951" name="Rectangle 26"/>
            <p:cNvSpPr>
              <a:spLocks/>
            </p:cNvSpPr>
            <p:nvPr/>
          </p:nvSpPr>
          <p:spPr bwMode="auto">
            <a:xfrm>
              <a:off x="0" y="0"/>
              <a:ext cx="24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08952" name="Rectangle 27"/>
            <p:cNvSpPr>
              <a:spLocks/>
            </p:cNvSpPr>
            <p:nvPr/>
          </p:nvSpPr>
          <p:spPr bwMode="auto">
            <a:xfrm>
              <a:off x="0" y="0"/>
              <a:ext cx="24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5486400" y="2514600"/>
            <a:ext cx="381000" cy="457200"/>
            <a:chOff x="0" y="0"/>
            <a:chExt cx="240" cy="288"/>
          </a:xfrm>
        </p:grpSpPr>
        <p:sp>
          <p:nvSpPr>
            <p:cNvPr id="208949" name="Rectangle 29"/>
            <p:cNvSpPr>
              <a:spLocks/>
            </p:cNvSpPr>
            <p:nvPr/>
          </p:nvSpPr>
          <p:spPr bwMode="auto">
            <a:xfrm>
              <a:off x="0" y="0"/>
              <a:ext cx="24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08950" name="Rectangle 30"/>
            <p:cNvSpPr>
              <a:spLocks/>
            </p:cNvSpPr>
            <p:nvPr/>
          </p:nvSpPr>
          <p:spPr bwMode="auto">
            <a:xfrm>
              <a:off x="0" y="0"/>
              <a:ext cx="24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08906" name="Group 31"/>
          <p:cNvGrpSpPr>
            <a:grpSpLocks/>
          </p:cNvGrpSpPr>
          <p:nvPr/>
        </p:nvGrpSpPr>
        <p:grpSpPr bwMode="auto">
          <a:xfrm>
            <a:off x="4267200" y="4953000"/>
            <a:ext cx="381000" cy="457200"/>
            <a:chOff x="0" y="0"/>
            <a:chExt cx="240" cy="288"/>
          </a:xfrm>
        </p:grpSpPr>
        <p:sp>
          <p:nvSpPr>
            <p:cNvPr id="208947" name="Rectangle 32"/>
            <p:cNvSpPr>
              <a:spLocks/>
            </p:cNvSpPr>
            <p:nvPr/>
          </p:nvSpPr>
          <p:spPr bwMode="auto">
            <a:xfrm>
              <a:off x="0" y="0"/>
              <a:ext cx="24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08948" name="Rectangle 33"/>
            <p:cNvSpPr>
              <a:spLocks/>
            </p:cNvSpPr>
            <p:nvPr/>
          </p:nvSpPr>
          <p:spPr bwMode="auto">
            <a:xfrm>
              <a:off x="0" y="0"/>
              <a:ext cx="24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08907" name="Group 34"/>
          <p:cNvGrpSpPr>
            <a:grpSpLocks/>
          </p:cNvGrpSpPr>
          <p:nvPr/>
        </p:nvGrpSpPr>
        <p:grpSpPr bwMode="auto">
          <a:xfrm>
            <a:off x="5105400" y="4953000"/>
            <a:ext cx="381000" cy="457200"/>
            <a:chOff x="0" y="0"/>
            <a:chExt cx="240" cy="288"/>
          </a:xfrm>
        </p:grpSpPr>
        <p:sp>
          <p:nvSpPr>
            <p:cNvPr id="208945" name="Rectangle 35"/>
            <p:cNvSpPr>
              <a:spLocks/>
            </p:cNvSpPr>
            <p:nvPr/>
          </p:nvSpPr>
          <p:spPr bwMode="auto">
            <a:xfrm>
              <a:off x="0" y="0"/>
              <a:ext cx="24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08946" name="Rectangle 36"/>
            <p:cNvSpPr>
              <a:spLocks/>
            </p:cNvSpPr>
            <p:nvPr/>
          </p:nvSpPr>
          <p:spPr bwMode="auto">
            <a:xfrm>
              <a:off x="0" y="0"/>
              <a:ext cx="24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5" name="Group 37"/>
          <p:cNvGrpSpPr>
            <a:grpSpLocks/>
          </p:cNvGrpSpPr>
          <p:nvPr/>
        </p:nvGrpSpPr>
        <p:grpSpPr bwMode="auto">
          <a:xfrm>
            <a:off x="6629400" y="2438400"/>
            <a:ext cx="457200" cy="533400"/>
            <a:chOff x="0" y="0"/>
            <a:chExt cx="288" cy="335"/>
          </a:xfrm>
        </p:grpSpPr>
        <p:sp>
          <p:nvSpPr>
            <p:cNvPr id="208943" name="Oval 38"/>
            <p:cNvSpPr>
              <a:spLocks/>
            </p:cNvSpPr>
            <p:nvPr/>
          </p:nvSpPr>
          <p:spPr bwMode="auto">
            <a:xfrm>
              <a:off x="0" y="0"/>
              <a:ext cx="288" cy="33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08944" name="Rectangle 39"/>
            <p:cNvSpPr>
              <a:spLocks/>
            </p:cNvSpPr>
            <p:nvPr/>
          </p:nvSpPr>
          <p:spPr bwMode="auto">
            <a:xfrm>
              <a:off x="42" y="49"/>
              <a:ext cx="20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5791200" y="3810000"/>
            <a:ext cx="457200" cy="533400"/>
            <a:chOff x="0" y="0"/>
            <a:chExt cx="288" cy="335"/>
          </a:xfrm>
        </p:grpSpPr>
        <p:sp>
          <p:nvSpPr>
            <p:cNvPr id="208941" name="Oval 41"/>
            <p:cNvSpPr>
              <a:spLocks/>
            </p:cNvSpPr>
            <p:nvPr/>
          </p:nvSpPr>
          <p:spPr bwMode="auto">
            <a:xfrm>
              <a:off x="0" y="0"/>
              <a:ext cx="288" cy="33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08942" name="Rectangle 42"/>
            <p:cNvSpPr>
              <a:spLocks/>
            </p:cNvSpPr>
            <p:nvPr/>
          </p:nvSpPr>
          <p:spPr bwMode="auto">
            <a:xfrm>
              <a:off x="42" y="49"/>
              <a:ext cx="20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08910" name="Group 43"/>
          <p:cNvGrpSpPr>
            <a:grpSpLocks/>
          </p:cNvGrpSpPr>
          <p:nvPr/>
        </p:nvGrpSpPr>
        <p:grpSpPr bwMode="auto">
          <a:xfrm>
            <a:off x="3429000" y="4953000"/>
            <a:ext cx="457200" cy="533400"/>
            <a:chOff x="0" y="0"/>
            <a:chExt cx="288" cy="335"/>
          </a:xfrm>
        </p:grpSpPr>
        <p:sp>
          <p:nvSpPr>
            <p:cNvPr id="28716" name="Oval 44"/>
            <p:cNvSpPr>
              <a:spLocks/>
            </p:cNvSpPr>
            <p:nvPr/>
          </p:nvSpPr>
          <p:spPr bwMode="auto">
            <a:xfrm>
              <a:off x="0" y="0"/>
              <a:ext cx="288" cy="335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>
                <a:latin typeface="Arial" pitchFamily="-109" charset="0"/>
                <a:sym typeface="Arial" pitchFamily="-109" charset="0"/>
              </a:endParaRPr>
            </a:p>
          </p:txBody>
        </p:sp>
        <p:sp>
          <p:nvSpPr>
            <p:cNvPr id="208940" name="Rectangle 45"/>
            <p:cNvSpPr>
              <a:spLocks/>
            </p:cNvSpPr>
            <p:nvPr/>
          </p:nvSpPr>
          <p:spPr bwMode="auto">
            <a:xfrm>
              <a:off x="42" y="49"/>
              <a:ext cx="20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08911" name="Line 46"/>
          <p:cNvSpPr>
            <a:spLocks noChangeShapeType="1"/>
          </p:cNvSpPr>
          <p:nvPr/>
        </p:nvSpPr>
        <p:spPr bwMode="auto">
          <a:xfrm>
            <a:off x="2819400" y="4343400"/>
            <a:ext cx="158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912" name="Line 47"/>
          <p:cNvSpPr>
            <a:spLocks noChangeShapeType="1"/>
          </p:cNvSpPr>
          <p:nvPr/>
        </p:nvSpPr>
        <p:spPr bwMode="auto">
          <a:xfrm>
            <a:off x="2819400" y="4648200"/>
            <a:ext cx="3124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913" name="Line 48"/>
          <p:cNvSpPr>
            <a:spLocks noChangeShapeType="1"/>
          </p:cNvSpPr>
          <p:nvPr/>
        </p:nvSpPr>
        <p:spPr bwMode="auto">
          <a:xfrm rot="10800000" flipH="1">
            <a:off x="5943600" y="4343400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914" name="Line 49"/>
          <p:cNvSpPr>
            <a:spLocks noChangeShapeType="1"/>
          </p:cNvSpPr>
          <p:nvPr/>
        </p:nvSpPr>
        <p:spPr bwMode="auto">
          <a:xfrm>
            <a:off x="5257800" y="4648200"/>
            <a:ext cx="158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915" name="Line 50"/>
          <p:cNvSpPr>
            <a:spLocks noChangeShapeType="1"/>
          </p:cNvSpPr>
          <p:nvPr/>
        </p:nvSpPr>
        <p:spPr bwMode="auto">
          <a:xfrm>
            <a:off x="3581400" y="4648200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916" name="Line 51"/>
          <p:cNvSpPr>
            <a:spLocks noChangeShapeType="1"/>
          </p:cNvSpPr>
          <p:nvPr/>
        </p:nvSpPr>
        <p:spPr bwMode="auto">
          <a:xfrm>
            <a:off x="4419600" y="4648200"/>
            <a:ext cx="158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917" name="Line 52"/>
          <p:cNvSpPr>
            <a:spLocks noChangeShapeType="1"/>
          </p:cNvSpPr>
          <p:nvPr/>
        </p:nvSpPr>
        <p:spPr bwMode="auto">
          <a:xfrm>
            <a:off x="1981200" y="2971800"/>
            <a:ext cx="158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918" name="Line 53"/>
          <p:cNvSpPr>
            <a:spLocks noChangeShapeType="1"/>
          </p:cNvSpPr>
          <p:nvPr/>
        </p:nvSpPr>
        <p:spPr bwMode="auto">
          <a:xfrm>
            <a:off x="3200400" y="2971800"/>
            <a:ext cx="158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919" name="Line 54"/>
          <p:cNvSpPr>
            <a:spLocks noChangeShapeType="1"/>
          </p:cNvSpPr>
          <p:nvPr/>
        </p:nvSpPr>
        <p:spPr bwMode="auto">
          <a:xfrm>
            <a:off x="5638800" y="2971800"/>
            <a:ext cx="158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920" name="Line 55"/>
          <p:cNvSpPr>
            <a:spLocks noChangeShapeType="1"/>
          </p:cNvSpPr>
          <p:nvPr/>
        </p:nvSpPr>
        <p:spPr bwMode="auto">
          <a:xfrm>
            <a:off x="6858000" y="2971800"/>
            <a:ext cx="158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921" name="Line 56"/>
          <p:cNvSpPr>
            <a:spLocks noChangeShapeType="1"/>
          </p:cNvSpPr>
          <p:nvPr/>
        </p:nvSpPr>
        <p:spPr bwMode="auto">
          <a:xfrm>
            <a:off x="1981200" y="3352800"/>
            <a:ext cx="1219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922" name="Line 57"/>
          <p:cNvSpPr>
            <a:spLocks noChangeShapeType="1"/>
          </p:cNvSpPr>
          <p:nvPr/>
        </p:nvSpPr>
        <p:spPr bwMode="auto">
          <a:xfrm>
            <a:off x="5638800" y="3352800"/>
            <a:ext cx="1219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923" name="Line 58"/>
          <p:cNvSpPr>
            <a:spLocks noChangeShapeType="1"/>
          </p:cNvSpPr>
          <p:nvPr/>
        </p:nvSpPr>
        <p:spPr bwMode="auto">
          <a:xfrm>
            <a:off x="1981200" y="3352800"/>
            <a:ext cx="838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924" name="Line 59"/>
          <p:cNvSpPr>
            <a:spLocks noChangeShapeType="1"/>
          </p:cNvSpPr>
          <p:nvPr/>
        </p:nvSpPr>
        <p:spPr bwMode="auto">
          <a:xfrm>
            <a:off x="2514600" y="3352800"/>
            <a:ext cx="158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925" name="Line 60"/>
          <p:cNvSpPr>
            <a:spLocks noChangeShapeType="1"/>
          </p:cNvSpPr>
          <p:nvPr/>
        </p:nvSpPr>
        <p:spPr bwMode="auto">
          <a:xfrm>
            <a:off x="2743200" y="3352800"/>
            <a:ext cx="158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926" name="Line 61"/>
          <p:cNvSpPr>
            <a:spLocks noChangeShapeType="1"/>
          </p:cNvSpPr>
          <p:nvPr/>
        </p:nvSpPr>
        <p:spPr bwMode="auto">
          <a:xfrm>
            <a:off x="2895600" y="3352800"/>
            <a:ext cx="158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927" name="Line 62"/>
          <p:cNvSpPr>
            <a:spLocks noChangeShapeType="1"/>
          </p:cNvSpPr>
          <p:nvPr/>
        </p:nvSpPr>
        <p:spPr bwMode="auto">
          <a:xfrm>
            <a:off x="3124200" y="3352800"/>
            <a:ext cx="158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928" name="Line 63"/>
          <p:cNvSpPr>
            <a:spLocks noChangeShapeType="1"/>
          </p:cNvSpPr>
          <p:nvPr/>
        </p:nvSpPr>
        <p:spPr bwMode="auto">
          <a:xfrm flipH="1">
            <a:off x="5943600" y="3352800"/>
            <a:ext cx="152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929" name="Rectangle 64"/>
          <p:cNvSpPr>
            <a:spLocks/>
          </p:cNvSpPr>
          <p:nvPr/>
        </p:nvSpPr>
        <p:spPr bwMode="auto">
          <a:xfrm>
            <a:off x="2133600" y="4800600"/>
            <a:ext cx="9906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350"/>
              </a:spcBef>
            </a:pPr>
            <a:r>
              <a:rPr lang="en-US" b="1" dirty="0">
                <a:solidFill>
                  <a:schemeClr val="tx1"/>
                </a:solidFill>
                <a:latin typeface="Times New Roman" pitchFamily="-109" charset="0"/>
                <a:cs typeface="Times New Roman" pitchFamily="-109" charset="0"/>
                <a:sym typeface="Times New Roman" pitchFamily="-109" charset="0"/>
              </a:rPr>
              <a:t>AMS 1941</a:t>
            </a:r>
          </a:p>
        </p:txBody>
      </p:sp>
      <p:sp>
        <p:nvSpPr>
          <p:cNvPr id="208930" name="Rectangle 65"/>
          <p:cNvSpPr>
            <a:spLocks/>
          </p:cNvSpPr>
          <p:nvPr/>
        </p:nvSpPr>
        <p:spPr bwMode="auto">
          <a:xfrm>
            <a:off x="3581400" y="5486400"/>
            <a:ext cx="3048000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350"/>
              </a:spcBef>
            </a:pPr>
            <a:r>
              <a:rPr lang="en-US" b="1" dirty="0">
                <a:solidFill>
                  <a:schemeClr val="tx1"/>
                </a:solidFill>
                <a:latin typeface="Times New Roman" pitchFamily="-109" charset="0"/>
                <a:cs typeface="Times New Roman" pitchFamily="-109" charset="0"/>
                <a:sym typeface="Times New Roman" pitchFamily="-109" charset="0"/>
              </a:rPr>
              <a:t>WMM, 1943</a:t>
            </a:r>
            <a:r>
              <a:rPr lang="en-US" sz="3200" b="1" dirty="0">
                <a:solidFill>
                  <a:schemeClr val="tx1"/>
                </a:solidFill>
                <a:latin typeface="Times New Roman" pitchFamily="-109" charset="0"/>
                <a:cs typeface="Times New Roman" pitchFamily="-109" charset="0"/>
                <a:sym typeface="Times New Roman" pitchFamily="-109" charset="0"/>
              </a:rPr>
              <a:t> </a:t>
            </a:r>
          </a:p>
        </p:txBody>
      </p:sp>
      <p:sp>
        <p:nvSpPr>
          <p:cNvPr id="208931" name="Rectangle 66"/>
          <p:cNvSpPr>
            <a:spLocks/>
          </p:cNvSpPr>
          <p:nvPr/>
        </p:nvSpPr>
        <p:spPr bwMode="auto">
          <a:xfrm>
            <a:off x="5791200" y="5029200"/>
            <a:ext cx="24384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350"/>
              </a:spcBef>
            </a:pPr>
            <a:r>
              <a:rPr lang="en-US" b="1" dirty="0">
                <a:solidFill>
                  <a:schemeClr val="tx1"/>
                </a:solidFill>
                <a:latin typeface="Times New Roman" pitchFamily="-109" charset="0"/>
                <a:cs typeface="Times New Roman" pitchFamily="-109" charset="0"/>
                <a:sym typeface="Times New Roman" pitchFamily="-109" charset="0"/>
              </a:rPr>
              <a:t>AJM, Jr.  1950</a:t>
            </a:r>
            <a:r>
              <a:rPr lang="en-US" sz="2800" b="1" dirty="0">
                <a:solidFill>
                  <a:schemeClr val="tx1"/>
                </a:solidFill>
                <a:latin typeface="Times New Roman" pitchFamily="-109" charset="0"/>
                <a:cs typeface="Times New Roman" pitchFamily="-109" charset="0"/>
                <a:sym typeface="Times New Roman" pitchFamily="-109" charset="0"/>
              </a:rPr>
              <a:t> </a:t>
            </a:r>
          </a:p>
        </p:txBody>
      </p:sp>
      <p:sp>
        <p:nvSpPr>
          <p:cNvPr id="208932" name="Rectangle 67"/>
          <p:cNvSpPr>
            <a:spLocks/>
          </p:cNvSpPr>
          <p:nvPr/>
        </p:nvSpPr>
        <p:spPr bwMode="auto">
          <a:xfrm>
            <a:off x="3276600" y="4114800"/>
            <a:ext cx="2514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b="1" dirty="0">
                <a:solidFill>
                  <a:schemeClr val="tx1"/>
                </a:solidFill>
                <a:latin typeface="Times New Roman" pitchFamily="-109" charset="0"/>
                <a:cs typeface="Times New Roman" pitchFamily="-109" charset="0"/>
                <a:sym typeface="Times New Roman" pitchFamily="-109" charset="0"/>
              </a:rPr>
              <a:t>M.40 -S.49 &amp; 52</a:t>
            </a:r>
          </a:p>
        </p:txBody>
      </p:sp>
      <p:sp>
        <p:nvSpPr>
          <p:cNvPr id="208933" name="Rectangle 68"/>
          <p:cNvSpPr>
            <a:spLocks/>
          </p:cNvSpPr>
          <p:nvPr/>
        </p:nvSpPr>
        <p:spPr bwMode="auto">
          <a:xfrm>
            <a:off x="0" y="4419600"/>
            <a:ext cx="30480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350"/>
              </a:spcBef>
            </a:pPr>
            <a:r>
              <a:rPr lang="en-US" dirty="0">
                <a:solidFill>
                  <a:schemeClr val="tx1"/>
                </a:solidFill>
                <a:latin typeface="Times New Roman" pitchFamily="-109" charset="0"/>
                <a:cs typeface="Times New Roman" pitchFamily="-109" charset="0"/>
                <a:sym typeface="Times New Roman" pitchFamily="-109" charset="0"/>
              </a:rPr>
              <a:t>          </a:t>
            </a:r>
            <a:r>
              <a:rPr lang="en-US" b="1" dirty="0">
                <a:solidFill>
                  <a:schemeClr val="tx1"/>
                </a:solidFill>
                <a:latin typeface="Times New Roman" pitchFamily="-109" charset="0"/>
                <a:cs typeface="Times New Roman" pitchFamily="-109" charset="0"/>
                <a:sym typeface="Times New Roman" pitchFamily="-109" charset="0"/>
              </a:rPr>
              <a:t>AJM 1909-67</a:t>
            </a:r>
          </a:p>
        </p:txBody>
      </p:sp>
      <p:sp>
        <p:nvSpPr>
          <p:cNvPr id="208934" name="Rectangle 69"/>
          <p:cNvSpPr>
            <a:spLocks/>
          </p:cNvSpPr>
          <p:nvPr/>
        </p:nvSpPr>
        <p:spPr bwMode="auto">
          <a:xfrm>
            <a:off x="6172200" y="4495800"/>
            <a:ext cx="26670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350"/>
              </a:spcBef>
            </a:pPr>
            <a:r>
              <a:rPr lang="en-US" b="1" dirty="0">
                <a:solidFill>
                  <a:schemeClr val="tx1"/>
                </a:solidFill>
                <a:latin typeface="Times New Roman" pitchFamily="-109" charset="0"/>
                <a:cs typeface="Times New Roman" pitchFamily="-109" charset="0"/>
                <a:sym typeface="Times New Roman" pitchFamily="-109" charset="0"/>
              </a:rPr>
              <a:t>AWM, 1918-74</a:t>
            </a:r>
          </a:p>
        </p:txBody>
      </p:sp>
      <p:sp>
        <p:nvSpPr>
          <p:cNvPr id="208935" name="Rectangle 70"/>
          <p:cNvSpPr>
            <a:spLocks/>
          </p:cNvSpPr>
          <p:nvPr/>
        </p:nvSpPr>
        <p:spPr bwMode="auto">
          <a:xfrm>
            <a:off x="6934200" y="2209800"/>
            <a:ext cx="12954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350"/>
              </a:spcBef>
            </a:pPr>
            <a:r>
              <a:rPr lang="en-US" b="1" dirty="0">
                <a:solidFill>
                  <a:schemeClr val="tx1"/>
                </a:solidFill>
                <a:latin typeface="Times New Roman" pitchFamily="-109" charset="0"/>
                <a:cs typeface="Times New Roman" pitchFamily="-109" charset="0"/>
                <a:sym typeface="Times New Roman" pitchFamily="-109" charset="0"/>
              </a:rPr>
              <a:t>d.72</a:t>
            </a:r>
          </a:p>
        </p:txBody>
      </p:sp>
      <p:sp>
        <p:nvSpPr>
          <p:cNvPr id="208936" name="Rectangle 71"/>
          <p:cNvSpPr>
            <a:spLocks/>
          </p:cNvSpPr>
          <p:nvPr/>
        </p:nvSpPr>
        <p:spPr bwMode="auto">
          <a:xfrm>
            <a:off x="4724400" y="2209800"/>
            <a:ext cx="10668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350"/>
              </a:spcBef>
            </a:pPr>
            <a:r>
              <a:rPr lang="en-US" b="1" dirty="0">
                <a:solidFill>
                  <a:schemeClr val="tx1"/>
                </a:solidFill>
                <a:latin typeface="Times New Roman" pitchFamily="-109" charset="0"/>
                <a:cs typeface="Times New Roman" pitchFamily="-109" charset="0"/>
                <a:sym typeface="Times New Roman" pitchFamily="-109" charset="0"/>
              </a:rPr>
              <a:t>d.77</a:t>
            </a:r>
          </a:p>
        </p:txBody>
      </p:sp>
      <p:sp>
        <p:nvSpPr>
          <p:cNvPr id="208937" name="Rectangle 72"/>
          <p:cNvSpPr>
            <a:spLocks/>
          </p:cNvSpPr>
          <p:nvPr/>
        </p:nvSpPr>
        <p:spPr bwMode="auto">
          <a:xfrm>
            <a:off x="3581400" y="2209800"/>
            <a:ext cx="8382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350"/>
              </a:spcBef>
            </a:pPr>
            <a:r>
              <a:rPr lang="en-US" b="1" dirty="0">
                <a:solidFill>
                  <a:schemeClr val="tx1"/>
                </a:solidFill>
                <a:latin typeface="Times New Roman" pitchFamily="-109" charset="0"/>
                <a:cs typeface="Times New Roman" pitchFamily="-109" charset="0"/>
                <a:sym typeface="Times New Roman" pitchFamily="-109" charset="0"/>
              </a:rPr>
              <a:t>d.71</a:t>
            </a:r>
          </a:p>
        </p:txBody>
      </p:sp>
      <p:sp>
        <p:nvSpPr>
          <p:cNvPr id="208938" name="Rectangle 73"/>
          <p:cNvSpPr>
            <a:spLocks/>
          </p:cNvSpPr>
          <p:nvPr/>
        </p:nvSpPr>
        <p:spPr bwMode="auto">
          <a:xfrm>
            <a:off x="990600" y="2362200"/>
            <a:ext cx="8382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350"/>
              </a:spcBef>
            </a:pPr>
            <a:r>
              <a:rPr lang="en-US" b="1" dirty="0">
                <a:solidFill>
                  <a:schemeClr val="tx1"/>
                </a:solidFill>
                <a:latin typeface="Times New Roman" pitchFamily="-109" charset="0"/>
                <a:cs typeface="Times New Roman" pitchFamily="-109" charset="0"/>
                <a:sym typeface="Times New Roman" pitchFamily="-109" charset="0"/>
              </a:rPr>
              <a:t>d.64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 autoUpdateAnimBg="0"/>
      <p:bldP spid="2869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22" name="Group 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9926" name="Group 2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209934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209938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9939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09935" name="Group 6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209936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9937" name="Rectangl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09927" name="Group 9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209928" name="Group 10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209932" name="AutoShape 11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9933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09929" name="Group 13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209930" name="AutoShape 14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9931" name="Rectangle 15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09923" name="Text Box 16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16D77749-F3F3-4C90-9B98-B04C54102D77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12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713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/>
              <a:t>The Mutigenerational Pattern </a:t>
            </a:r>
          </a:p>
        </p:txBody>
      </p:sp>
      <p:sp>
        <p:nvSpPr>
          <p:cNvPr id="29714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90600" y="2425700"/>
            <a:ext cx="7693025" cy="44958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2005 Paternal Uncle Jimmy Maloney dies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April 2006 Uncle Jimmy’s birthday, Drew becomes manic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Family members panic and call me to do something!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3" grpId="0" autoUpdateAnimBg="0"/>
      <p:bldP spid="2971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70" name="Group 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12046" name="Group 2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212054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212058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12059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2055" name="Group 6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212056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12057" name="Rectangl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12047" name="Group 9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212048" name="Group 10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212052" name="AutoShape 11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12053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2049" name="Group 13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212050" name="AutoShape 14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12051" name="Rectangle 15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11971" name="Text Box 16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FE1E3B45-A707-4B2D-B771-67B99F348390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13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title"/>
          </p:nvPr>
        </p:nvSpPr>
        <p:spPr>
          <a:xfrm>
            <a:off x="1333500" y="-76200"/>
            <a:ext cx="7924800" cy="1905000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Generations</a:t>
            </a:r>
          </a:p>
        </p:txBody>
      </p:sp>
      <p:sp>
        <p:nvSpPr>
          <p:cNvPr id="31762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dirty="0" smtClean="0"/>
              <a:t>Father d. 67, Marie d.58,Leo d. 76 Betty d.78</a:t>
            </a:r>
          </a:p>
          <a:p>
            <a:pPr eaLnBrk="1" hangingPunct="1">
              <a:buNone/>
            </a:pPr>
            <a:endParaRPr lang="en-US" dirty="0" smtClean="0"/>
          </a:p>
        </p:txBody>
      </p:sp>
      <p:grpSp>
        <p:nvGrpSpPr>
          <p:cNvPr id="211974" name="Group 19"/>
          <p:cNvGrpSpPr>
            <a:grpSpLocks/>
          </p:cNvGrpSpPr>
          <p:nvPr/>
        </p:nvGrpSpPr>
        <p:grpSpPr bwMode="auto">
          <a:xfrm>
            <a:off x="2438400" y="2819400"/>
            <a:ext cx="609600" cy="609600"/>
            <a:chOff x="0" y="0"/>
            <a:chExt cx="384" cy="384"/>
          </a:xfrm>
        </p:grpSpPr>
        <p:sp>
          <p:nvSpPr>
            <p:cNvPr id="212044" name="Rectangle 20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12045" name="Rectangle 21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11975" name="Group 22"/>
          <p:cNvGrpSpPr>
            <a:grpSpLocks/>
          </p:cNvGrpSpPr>
          <p:nvPr/>
        </p:nvGrpSpPr>
        <p:grpSpPr bwMode="auto">
          <a:xfrm>
            <a:off x="6553200" y="2743200"/>
            <a:ext cx="609600" cy="685800"/>
            <a:chOff x="0" y="0"/>
            <a:chExt cx="384" cy="432"/>
          </a:xfrm>
        </p:grpSpPr>
        <p:sp>
          <p:nvSpPr>
            <p:cNvPr id="212042" name="Oval 23"/>
            <p:cNvSpPr>
              <a:spLocks/>
            </p:cNvSpPr>
            <p:nvPr/>
          </p:nvSpPr>
          <p:spPr bwMode="auto">
            <a:xfrm>
              <a:off x="0" y="0"/>
              <a:ext cx="384" cy="4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12043" name="Rectangle 24"/>
            <p:cNvSpPr>
              <a:spLocks/>
            </p:cNvSpPr>
            <p:nvPr/>
          </p:nvSpPr>
          <p:spPr bwMode="auto">
            <a:xfrm>
              <a:off x="56" y="63"/>
              <a:ext cx="271" cy="3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11976" name="Line 25"/>
          <p:cNvSpPr>
            <a:spLocks noChangeShapeType="1"/>
          </p:cNvSpPr>
          <p:nvPr/>
        </p:nvSpPr>
        <p:spPr bwMode="auto">
          <a:xfrm>
            <a:off x="2743200" y="3429000"/>
            <a:ext cx="158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1977" name="Line 26"/>
          <p:cNvSpPr>
            <a:spLocks noChangeShapeType="1"/>
          </p:cNvSpPr>
          <p:nvPr/>
        </p:nvSpPr>
        <p:spPr bwMode="auto">
          <a:xfrm>
            <a:off x="6858000" y="3429000"/>
            <a:ext cx="158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1978" name="Line 27"/>
          <p:cNvSpPr>
            <a:spLocks noChangeShapeType="1"/>
          </p:cNvSpPr>
          <p:nvPr/>
        </p:nvSpPr>
        <p:spPr bwMode="auto">
          <a:xfrm>
            <a:off x="2743200" y="3810000"/>
            <a:ext cx="41148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11979" name="Group 28"/>
          <p:cNvGrpSpPr>
            <a:grpSpLocks/>
          </p:cNvGrpSpPr>
          <p:nvPr/>
        </p:nvGrpSpPr>
        <p:grpSpPr bwMode="auto">
          <a:xfrm>
            <a:off x="2667000" y="4191000"/>
            <a:ext cx="381000" cy="457200"/>
            <a:chOff x="0" y="0"/>
            <a:chExt cx="240" cy="288"/>
          </a:xfrm>
        </p:grpSpPr>
        <p:sp>
          <p:nvSpPr>
            <p:cNvPr id="212040" name="Rectangle 29"/>
            <p:cNvSpPr>
              <a:spLocks/>
            </p:cNvSpPr>
            <p:nvPr/>
          </p:nvSpPr>
          <p:spPr bwMode="auto">
            <a:xfrm>
              <a:off x="0" y="0"/>
              <a:ext cx="24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12041" name="Rectangle 30"/>
            <p:cNvSpPr>
              <a:spLocks/>
            </p:cNvSpPr>
            <p:nvPr/>
          </p:nvSpPr>
          <p:spPr bwMode="auto">
            <a:xfrm>
              <a:off x="0" y="0"/>
              <a:ext cx="24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11980" name="Group 31"/>
          <p:cNvGrpSpPr>
            <a:grpSpLocks/>
          </p:cNvGrpSpPr>
          <p:nvPr/>
        </p:nvGrpSpPr>
        <p:grpSpPr bwMode="auto">
          <a:xfrm>
            <a:off x="3276600" y="4191000"/>
            <a:ext cx="457200" cy="457200"/>
            <a:chOff x="0" y="0"/>
            <a:chExt cx="288" cy="288"/>
          </a:xfrm>
        </p:grpSpPr>
        <p:sp>
          <p:nvSpPr>
            <p:cNvPr id="212038" name="Oval 32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12039" name="Rectangle 33"/>
            <p:cNvSpPr>
              <a:spLocks/>
            </p:cNvSpPr>
            <p:nvPr/>
          </p:nvSpPr>
          <p:spPr bwMode="auto">
            <a:xfrm>
              <a:off x="42" y="42"/>
              <a:ext cx="203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11981" name="Group 34"/>
          <p:cNvGrpSpPr>
            <a:grpSpLocks/>
          </p:cNvGrpSpPr>
          <p:nvPr/>
        </p:nvGrpSpPr>
        <p:grpSpPr bwMode="auto">
          <a:xfrm>
            <a:off x="4038600" y="4191000"/>
            <a:ext cx="685800" cy="685800"/>
            <a:chOff x="0" y="0"/>
            <a:chExt cx="432" cy="432"/>
          </a:xfrm>
        </p:grpSpPr>
        <p:sp>
          <p:nvSpPr>
            <p:cNvPr id="212036" name="Rectangle 35"/>
            <p:cNvSpPr>
              <a:spLocks/>
            </p:cNvSpPr>
            <p:nvPr/>
          </p:nvSpPr>
          <p:spPr bwMode="auto">
            <a:xfrm>
              <a:off x="0" y="0"/>
              <a:ext cx="432" cy="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12037" name="Rectangle 36"/>
            <p:cNvSpPr>
              <a:spLocks/>
            </p:cNvSpPr>
            <p:nvPr/>
          </p:nvSpPr>
          <p:spPr bwMode="auto">
            <a:xfrm>
              <a:off x="0" y="0"/>
              <a:ext cx="432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11982" name="Group 37"/>
          <p:cNvGrpSpPr>
            <a:grpSpLocks/>
          </p:cNvGrpSpPr>
          <p:nvPr/>
        </p:nvGrpSpPr>
        <p:grpSpPr bwMode="auto">
          <a:xfrm>
            <a:off x="5105400" y="4114800"/>
            <a:ext cx="381000" cy="457200"/>
            <a:chOff x="0" y="0"/>
            <a:chExt cx="240" cy="288"/>
          </a:xfrm>
        </p:grpSpPr>
        <p:sp>
          <p:nvSpPr>
            <p:cNvPr id="212034" name="Rectangle 38"/>
            <p:cNvSpPr>
              <a:spLocks/>
            </p:cNvSpPr>
            <p:nvPr/>
          </p:nvSpPr>
          <p:spPr bwMode="auto">
            <a:xfrm>
              <a:off x="0" y="0"/>
              <a:ext cx="24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12035" name="Rectangle 39"/>
            <p:cNvSpPr>
              <a:spLocks/>
            </p:cNvSpPr>
            <p:nvPr/>
          </p:nvSpPr>
          <p:spPr bwMode="auto">
            <a:xfrm>
              <a:off x="0" y="0"/>
              <a:ext cx="24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11983" name="Group 40"/>
          <p:cNvGrpSpPr>
            <a:grpSpLocks/>
          </p:cNvGrpSpPr>
          <p:nvPr/>
        </p:nvGrpSpPr>
        <p:grpSpPr bwMode="auto">
          <a:xfrm>
            <a:off x="5943600" y="4191000"/>
            <a:ext cx="533400" cy="457200"/>
            <a:chOff x="0" y="0"/>
            <a:chExt cx="335" cy="288"/>
          </a:xfrm>
        </p:grpSpPr>
        <p:sp>
          <p:nvSpPr>
            <p:cNvPr id="212032" name="Oval 41"/>
            <p:cNvSpPr>
              <a:spLocks/>
            </p:cNvSpPr>
            <p:nvPr/>
          </p:nvSpPr>
          <p:spPr bwMode="auto">
            <a:xfrm>
              <a:off x="0" y="0"/>
              <a:ext cx="335" cy="2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12033" name="Rectangle 42"/>
            <p:cNvSpPr>
              <a:spLocks/>
            </p:cNvSpPr>
            <p:nvPr/>
          </p:nvSpPr>
          <p:spPr bwMode="auto">
            <a:xfrm>
              <a:off x="49" y="42"/>
              <a:ext cx="237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11984" name="Line 43"/>
          <p:cNvSpPr>
            <a:spLocks noChangeShapeType="1"/>
          </p:cNvSpPr>
          <p:nvPr/>
        </p:nvSpPr>
        <p:spPr bwMode="auto">
          <a:xfrm>
            <a:off x="2819400" y="3810000"/>
            <a:ext cx="158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1985" name="Line 44"/>
          <p:cNvSpPr>
            <a:spLocks noChangeShapeType="1"/>
          </p:cNvSpPr>
          <p:nvPr/>
        </p:nvSpPr>
        <p:spPr bwMode="auto">
          <a:xfrm>
            <a:off x="3505200" y="3810000"/>
            <a:ext cx="158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1986" name="Line 45"/>
          <p:cNvSpPr>
            <a:spLocks noChangeShapeType="1"/>
          </p:cNvSpPr>
          <p:nvPr/>
        </p:nvSpPr>
        <p:spPr bwMode="auto">
          <a:xfrm>
            <a:off x="4343400" y="3810000"/>
            <a:ext cx="158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1987" name="Line 46"/>
          <p:cNvSpPr>
            <a:spLocks noChangeShapeType="1"/>
          </p:cNvSpPr>
          <p:nvPr/>
        </p:nvSpPr>
        <p:spPr bwMode="auto">
          <a:xfrm>
            <a:off x="5334000" y="3810000"/>
            <a:ext cx="158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1988" name="Line 47"/>
          <p:cNvSpPr>
            <a:spLocks noChangeShapeType="1"/>
          </p:cNvSpPr>
          <p:nvPr/>
        </p:nvSpPr>
        <p:spPr bwMode="auto">
          <a:xfrm>
            <a:off x="6172200" y="3810000"/>
            <a:ext cx="158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1989" name="Line 48"/>
          <p:cNvSpPr>
            <a:spLocks noChangeShapeType="1"/>
          </p:cNvSpPr>
          <p:nvPr/>
        </p:nvSpPr>
        <p:spPr bwMode="auto">
          <a:xfrm flipH="1">
            <a:off x="2667000" y="41910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1990" name="Line 49"/>
          <p:cNvSpPr>
            <a:spLocks noChangeShapeType="1"/>
          </p:cNvSpPr>
          <p:nvPr/>
        </p:nvSpPr>
        <p:spPr bwMode="auto">
          <a:xfrm>
            <a:off x="2667000" y="41910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1991" name="Line 50"/>
          <p:cNvSpPr>
            <a:spLocks noChangeShapeType="1"/>
          </p:cNvSpPr>
          <p:nvPr/>
        </p:nvSpPr>
        <p:spPr bwMode="auto">
          <a:xfrm>
            <a:off x="3352800" y="42672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1992" name="Line 51"/>
          <p:cNvSpPr>
            <a:spLocks noChangeShapeType="1"/>
          </p:cNvSpPr>
          <p:nvPr/>
        </p:nvSpPr>
        <p:spPr bwMode="auto">
          <a:xfrm flipH="1">
            <a:off x="3352800" y="42672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1993" name="Line 52"/>
          <p:cNvSpPr>
            <a:spLocks noChangeShapeType="1"/>
          </p:cNvSpPr>
          <p:nvPr/>
        </p:nvSpPr>
        <p:spPr bwMode="auto">
          <a:xfrm flipH="1">
            <a:off x="5105400" y="41148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1994" name="Line 53"/>
          <p:cNvSpPr>
            <a:spLocks noChangeShapeType="1"/>
          </p:cNvSpPr>
          <p:nvPr/>
        </p:nvSpPr>
        <p:spPr bwMode="auto">
          <a:xfrm>
            <a:off x="5105400" y="41148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1995" name="Line 54"/>
          <p:cNvSpPr>
            <a:spLocks noChangeShapeType="1"/>
          </p:cNvSpPr>
          <p:nvPr/>
        </p:nvSpPr>
        <p:spPr bwMode="auto">
          <a:xfrm flipH="1">
            <a:off x="6019800" y="42672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1996" name="Line 55"/>
          <p:cNvSpPr>
            <a:spLocks noChangeShapeType="1"/>
          </p:cNvSpPr>
          <p:nvPr/>
        </p:nvSpPr>
        <p:spPr bwMode="auto">
          <a:xfrm>
            <a:off x="6019800" y="42672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11997" name="Group 56"/>
          <p:cNvGrpSpPr>
            <a:grpSpLocks/>
          </p:cNvGrpSpPr>
          <p:nvPr/>
        </p:nvGrpSpPr>
        <p:grpSpPr bwMode="auto">
          <a:xfrm>
            <a:off x="1066800" y="5105400"/>
            <a:ext cx="393700" cy="317500"/>
            <a:chOff x="0" y="0"/>
            <a:chExt cx="248" cy="200"/>
          </a:xfrm>
        </p:grpSpPr>
        <p:sp>
          <p:nvSpPr>
            <p:cNvPr id="212030" name="Oval 57"/>
            <p:cNvSpPr>
              <a:spLocks/>
            </p:cNvSpPr>
            <p:nvPr/>
          </p:nvSpPr>
          <p:spPr bwMode="auto">
            <a:xfrm>
              <a:off x="0" y="0"/>
              <a:ext cx="248" cy="2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12031" name="Rectangle 58"/>
            <p:cNvSpPr>
              <a:spLocks/>
            </p:cNvSpPr>
            <p:nvPr/>
          </p:nvSpPr>
          <p:spPr bwMode="auto">
            <a:xfrm>
              <a:off x="36" y="29"/>
              <a:ext cx="175" cy="1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grpSp>
        <p:nvGrpSpPr>
          <p:cNvPr id="211998" name="Group 59"/>
          <p:cNvGrpSpPr>
            <a:grpSpLocks/>
          </p:cNvGrpSpPr>
          <p:nvPr/>
        </p:nvGrpSpPr>
        <p:grpSpPr bwMode="auto">
          <a:xfrm>
            <a:off x="1752600" y="5029200"/>
            <a:ext cx="381000" cy="304800"/>
            <a:chOff x="0" y="0"/>
            <a:chExt cx="240" cy="192"/>
          </a:xfrm>
        </p:grpSpPr>
        <p:sp>
          <p:nvSpPr>
            <p:cNvPr id="212028" name="Rectangle 60"/>
            <p:cNvSpPr>
              <a:spLocks/>
            </p:cNvSpPr>
            <p:nvPr/>
          </p:nvSpPr>
          <p:spPr bwMode="auto">
            <a:xfrm>
              <a:off x="0" y="0"/>
              <a:ext cx="240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12029" name="Rectangle 61"/>
            <p:cNvSpPr>
              <a:spLocks/>
            </p:cNvSpPr>
            <p:nvPr/>
          </p:nvSpPr>
          <p:spPr bwMode="auto">
            <a:xfrm>
              <a:off x="0" y="0"/>
              <a:ext cx="24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11999" name="Group 62"/>
          <p:cNvGrpSpPr>
            <a:grpSpLocks/>
          </p:cNvGrpSpPr>
          <p:nvPr/>
        </p:nvGrpSpPr>
        <p:grpSpPr bwMode="auto">
          <a:xfrm>
            <a:off x="2362200" y="5029200"/>
            <a:ext cx="381000" cy="304800"/>
            <a:chOff x="0" y="0"/>
            <a:chExt cx="240" cy="192"/>
          </a:xfrm>
        </p:grpSpPr>
        <p:sp>
          <p:nvSpPr>
            <p:cNvPr id="212026" name="Rectangle 63"/>
            <p:cNvSpPr>
              <a:spLocks/>
            </p:cNvSpPr>
            <p:nvPr/>
          </p:nvSpPr>
          <p:spPr bwMode="auto">
            <a:xfrm>
              <a:off x="0" y="0"/>
              <a:ext cx="240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12027" name="Rectangle 64"/>
            <p:cNvSpPr>
              <a:spLocks/>
            </p:cNvSpPr>
            <p:nvPr/>
          </p:nvSpPr>
          <p:spPr bwMode="auto">
            <a:xfrm>
              <a:off x="0" y="0"/>
              <a:ext cx="24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12000" name="Line 65"/>
          <p:cNvSpPr>
            <a:spLocks noChangeShapeType="1"/>
          </p:cNvSpPr>
          <p:nvPr/>
        </p:nvSpPr>
        <p:spPr bwMode="auto">
          <a:xfrm>
            <a:off x="2819400" y="4648200"/>
            <a:ext cx="158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2001" name="Line 66"/>
          <p:cNvSpPr>
            <a:spLocks noChangeShapeType="1"/>
          </p:cNvSpPr>
          <p:nvPr/>
        </p:nvSpPr>
        <p:spPr bwMode="auto">
          <a:xfrm flipH="1">
            <a:off x="1143000" y="4800600"/>
            <a:ext cx="16764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12002" name="Group 67"/>
          <p:cNvGrpSpPr>
            <a:grpSpLocks/>
          </p:cNvGrpSpPr>
          <p:nvPr/>
        </p:nvGrpSpPr>
        <p:grpSpPr bwMode="auto">
          <a:xfrm>
            <a:off x="1066800" y="4267200"/>
            <a:ext cx="381000" cy="381000"/>
            <a:chOff x="0" y="0"/>
            <a:chExt cx="240" cy="240"/>
          </a:xfrm>
        </p:grpSpPr>
        <p:sp>
          <p:nvSpPr>
            <p:cNvPr id="212024" name="Oval 68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12025" name="Rectangle 69"/>
            <p:cNvSpPr>
              <a:spLocks/>
            </p:cNvSpPr>
            <p:nvPr/>
          </p:nvSpPr>
          <p:spPr bwMode="auto">
            <a:xfrm>
              <a:off x="35" y="35"/>
              <a:ext cx="169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12003" name="Line 70"/>
          <p:cNvSpPr>
            <a:spLocks noChangeShapeType="1"/>
          </p:cNvSpPr>
          <p:nvPr/>
        </p:nvSpPr>
        <p:spPr bwMode="auto">
          <a:xfrm rot="10800000" flipH="1">
            <a:off x="1143000" y="46482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2004" name="Line 71"/>
          <p:cNvSpPr>
            <a:spLocks noChangeShapeType="1"/>
          </p:cNvSpPr>
          <p:nvPr/>
        </p:nvSpPr>
        <p:spPr bwMode="auto">
          <a:xfrm>
            <a:off x="1295400" y="4800600"/>
            <a:ext cx="158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2005" name="Line 72"/>
          <p:cNvSpPr>
            <a:spLocks noChangeShapeType="1"/>
          </p:cNvSpPr>
          <p:nvPr/>
        </p:nvSpPr>
        <p:spPr bwMode="auto">
          <a:xfrm>
            <a:off x="1905000" y="4800600"/>
            <a:ext cx="1588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2006" name="Line 73"/>
          <p:cNvSpPr>
            <a:spLocks noChangeShapeType="1"/>
          </p:cNvSpPr>
          <p:nvPr/>
        </p:nvSpPr>
        <p:spPr bwMode="auto">
          <a:xfrm>
            <a:off x="2590800" y="4800600"/>
            <a:ext cx="1588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2007" name="Line 74"/>
          <p:cNvSpPr>
            <a:spLocks noChangeShapeType="1"/>
          </p:cNvSpPr>
          <p:nvPr/>
        </p:nvSpPr>
        <p:spPr bwMode="auto">
          <a:xfrm flipH="1">
            <a:off x="3416300" y="4648200"/>
            <a:ext cx="76200" cy="96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2008" name="Line 75"/>
          <p:cNvSpPr>
            <a:spLocks noChangeShapeType="1"/>
          </p:cNvSpPr>
          <p:nvPr/>
        </p:nvSpPr>
        <p:spPr bwMode="auto">
          <a:xfrm>
            <a:off x="3492500" y="5626100"/>
            <a:ext cx="1588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12009" name="Group 76"/>
          <p:cNvGrpSpPr>
            <a:grpSpLocks/>
          </p:cNvGrpSpPr>
          <p:nvPr/>
        </p:nvGrpSpPr>
        <p:grpSpPr bwMode="auto">
          <a:xfrm>
            <a:off x="3390900" y="5575300"/>
            <a:ext cx="457200" cy="304800"/>
            <a:chOff x="0" y="0"/>
            <a:chExt cx="288" cy="192"/>
          </a:xfrm>
        </p:grpSpPr>
        <p:sp>
          <p:nvSpPr>
            <p:cNvPr id="212022" name="Rectangle 77"/>
            <p:cNvSpPr>
              <a:spLocks/>
            </p:cNvSpPr>
            <p:nvPr/>
          </p:nvSpPr>
          <p:spPr bwMode="auto">
            <a:xfrm>
              <a:off x="0" y="0"/>
              <a:ext cx="288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12023" name="Rectangle 78"/>
            <p:cNvSpPr>
              <a:spLocks/>
            </p:cNvSpPr>
            <p:nvPr/>
          </p:nvSpPr>
          <p:spPr bwMode="auto">
            <a:xfrm>
              <a:off x="0" y="0"/>
              <a:ext cx="2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12010" name="Line 79"/>
          <p:cNvSpPr>
            <a:spLocks noChangeShapeType="1"/>
          </p:cNvSpPr>
          <p:nvPr/>
        </p:nvSpPr>
        <p:spPr bwMode="auto">
          <a:xfrm>
            <a:off x="6096000" y="45720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2011" name="Line 80"/>
          <p:cNvSpPr>
            <a:spLocks noChangeShapeType="1"/>
          </p:cNvSpPr>
          <p:nvPr/>
        </p:nvSpPr>
        <p:spPr bwMode="auto">
          <a:xfrm>
            <a:off x="6324600" y="5029200"/>
            <a:ext cx="990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2012" name="Line 81"/>
          <p:cNvSpPr>
            <a:spLocks noChangeShapeType="1"/>
          </p:cNvSpPr>
          <p:nvPr/>
        </p:nvSpPr>
        <p:spPr bwMode="auto">
          <a:xfrm>
            <a:off x="6934200" y="5029200"/>
            <a:ext cx="158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12013" name="Group 82"/>
          <p:cNvGrpSpPr>
            <a:grpSpLocks/>
          </p:cNvGrpSpPr>
          <p:nvPr/>
        </p:nvGrpSpPr>
        <p:grpSpPr bwMode="auto">
          <a:xfrm>
            <a:off x="6705600" y="5334000"/>
            <a:ext cx="457200" cy="533400"/>
            <a:chOff x="0" y="0"/>
            <a:chExt cx="288" cy="335"/>
          </a:xfrm>
        </p:grpSpPr>
        <p:sp>
          <p:nvSpPr>
            <p:cNvPr id="212020" name="Oval 83"/>
            <p:cNvSpPr>
              <a:spLocks/>
            </p:cNvSpPr>
            <p:nvPr/>
          </p:nvSpPr>
          <p:spPr bwMode="auto">
            <a:xfrm>
              <a:off x="0" y="0"/>
              <a:ext cx="288" cy="33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12021" name="Rectangle 84"/>
            <p:cNvSpPr>
              <a:spLocks/>
            </p:cNvSpPr>
            <p:nvPr/>
          </p:nvSpPr>
          <p:spPr bwMode="auto">
            <a:xfrm>
              <a:off x="42" y="49"/>
              <a:ext cx="20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12014" name="Rectangle 85"/>
          <p:cNvSpPr>
            <a:spLocks/>
          </p:cNvSpPr>
          <p:nvPr/>
        </p:nvSpPr>
        <p:spPr bwMode="auto">
          <a:xfrm>
            <a:off x="7391400" y="5218113"/>
            <a:ext cx="9144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sz="1800" dirty="0">
                <a:solidFill>
                  <a:schemeClr val="tx1"/>
                </a:solidFill>
                <a:cs typeface="Arial" charset="0"/>
              </a:rPr>
              <a:t>Liz</a:t>
            </a:r>
          </a:p>
        </p:txBody>
      </p:sp>
      <p:pic>
        <p:nvPicPr>
          <p:cNvPr id="31830" name="Picture 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857750"/>
            <a:ext cx="10922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831" name="Picture 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973638"/>
            <a:ext cx="889000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832" name="Picture 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2538" y="257175"/>
            <a:ext cx="2217737" cy="166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833" name="Rectangle 89"/>
          <p:cNvSpPr>
            <a:spLocks/>
          </p:cNvSpPr>
          <p:nvPr/>
        </p:nvSpPr>
        <p:spPr bwMode="auto">
          <a:xfrm>
            <a:off x="3810000" y="3797300"/>
            <a:ext cx="1168400" cy="8001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blurRad="635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/>
          <a:lstStyle/>
          <a:p>
            <a:pPr marL="39688">
              <a:defRPr/>
            </a:pPr>
            <a:r>
              <a:rPr lang="en-US" dirty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  <a:sym typeface="Arial" pitchFamily="-109" charset="0"/>
              </a:rPr>
              <a:t>Jimmy d. 05</a:t>
            </a:r>
          </a:p>
        </p:txBody>
      </p:sp>
      <p:pic>
        <p:nvPicPr>
          <p:cNvPr id="31834" name="Picture 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3438" y="5191125"/>
            <a:ext cx="1895475" cy="142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1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1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 autoUpdateAnimBg="0"/>
      <p:bldP spid="3176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6" name="Group 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10950" name="Group 2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210958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210962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10963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0959" name="Group 6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210960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10961" name="Rectangl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10951" name="Group 9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210952" name="Group 10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210956" name="AutoShape 11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10957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0953" name="Group 13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210954" name="AutoShape 14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10955" name="Rectangle 15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10947" name="Text Box 16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7DBB4689-DAE6-4710-8DC2-BAFED0DE3A39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14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737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/>
              <a:t>Initial Strategy:</a:t>
            </a:r>
          </a:p>
        </p:txBody>
      </p:sp>
      <p:sp>
        <p:nvSpPr>
          <p:cNvPr id="30738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1219200" y="2819400"/>
            <a:ext cx="7693025" cy="4495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Contact family members to organize greater contact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Two first cousins volunteered to help. 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 dirty="0" smtClean="0"/>
              <a:t>Charles Crone was in Williamsburg and believed in the medical model.  He took responsibility to take Drew to physicians.  Drew was hospitalized May, 2006.</a:t>
            </a:r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r>
              <a:rPr lang="en-US" sz="2000" dirty="0" smtClean="0"/>
              <a:t>Liz Eitt offered her family farm as a meeting place for Drew, his wife Margie and me, where we could begin to understand how to better deal with one another.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7" grpId="0" autoUpdateAnimBg="0"/>
      <p:bldP spid="3073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4" name="Group 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12998" name="Group 2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213006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213010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13011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3007" name="Group 6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213008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13009" name="Rectangl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12999" name="Group 9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213000" name="Group 10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213004" name="AutoShape 11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13005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3001" name="Group 13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213002" name="AutoShape 14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13003" name="Rectangle 15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12995" name="Text Box 16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E2E38385-5288-4E9D-9396-C8A3CFCB34DC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15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/>
              <a:t>Breaking Pattern of Isolation</a:t>
            </a:r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Principle:  50/50 – You do something for me  and I will do something for you.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marL="782638" lvl="1" eaLnBrk="1" hangingPunct="1">
              <a:lnSpc>
                <a:spcPct val="90000"/>
              </a:lnSpc>
            </a:pPr>
            <a:r>
              <a:rPr lang="en-US" dirty="0" smtClean="0"/>
              <a:t>Financial help for taking difficult action.</a:t>
            </a:r>
          </a:p>
          <a:p>
            <a:pPr marL="1639888" lvl="3" eaLnBrk="1" hangingPunct="1">
              <a:lnSpc>
                <a:spcPct val="90000"/>
              </a:lnSpc>
            </a:pPr>
            <a:r>
              <a:rPr lang="en-US" dirty="0" smtClean="0"/>
              <a:t>Move out of house, have teeth fixed, apply for disability, </a:t>
            </a:r>
          </a:p>
          <a:p>
            <a:pPr marL="1639888" lvl="3" eaLnBrk="1" hangingPunct="1">
              <a:lnSpc>
                <a:spcPct val="90000"/>
              </a:lnSpc>
            </a:pPr>
            <a:r>
              <a:rPr lang="en-US" dirty="0" smtClean="0"/>
              <a:t>We will buy you a trailer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dirty="0" smtClean="0"/>
              <a:t>Come to Liz’s farm follow the rules: </a:t>
            </a:r>
          </a:p>
          <a:p>
            <a:pPr marL="1182688" lvl="2" eaLnBrk="1" hangingPunct="1">
              <a:lnSpc>
                <a:spcPct val="90000"/>
              </a:lnSpc>
            </a:pPr>
            <a:r>
              <a:rPr lang="en-US" dirty="0" smtClean="0"/>
              <a:t>no smoking in the house, shower, exercise, NeuroCare</a:t>
            </a:r>
          </a:p>
          <a:p>
            <a:pPr marL="1182688" lvl="2" eaLnBrk="1" hangingPunct="1">
              <a:lnSpc>
                <a:spcPct val="90000"/>
              </a:lnSpc>
            </a:pPr>
            <a:r>
              <a:rPr lang="en-US" dirty="0" smtClean="0"/>
              <a:t>We will pay bills until you get disability.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2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2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2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2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2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2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2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2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2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2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2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2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5" grpId="0" autoUpdateAnimBg="0"/>
      <p:bldP spid="3278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20900" y="-406400"/>
            <a:ext cx="11242675" cy="843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14" name="Group 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18118" name="Group 2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218126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218130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18131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8127" name="Group 6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218128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18129" name="Rectangl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18119" name="Group 9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218120" name="Group 10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218124" name="AutoShape 11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18125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8121" name="Group 13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218122" name="AutoShape 14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18123" name="Rectangle 15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18115" name="Text Box 16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EE70D432-AF9A-4613-8C50-87C4DD69B26C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18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905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/>
              <a:t>Breaking Patterns using NeuroCare</a:t>
            </a:r>
          </a:p>
        </p:txBody>
      </p:sp>
      <p:sp>
        <p:nvSpPr>
          <p:cNvPr id="37906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dirty="0" smtClean="0"/>
              <a:t>Neurofeedback training breaks up chaotic, old patterns in the brain. </a:t>
            </a:r>
          </a:p>
          <a:p>
            <a:pPr marL="782638" lvl="1" eaLnBrk="1" hangingPunct="1"/>
            <a:r>
              <a:rPr lang="en-US" dirty="0" smtClean="0"/>
              <a:t>Interrupt - Every 20 seconds: Alert - Relax</a:t>
            </a:r>
          </a:p>
          <a:p>
            <a:pPr eaLnBrk="1" hangingPunct="1"/>
            <a:r>
              <a:rPr lang="en-US" dirty="0" smtClean="0"/>
              <a:t>Feedback enables the brain to see its own functioning.  </a:t>
            </a:r>
          </a:p>
          <a:p>
            <a:pPr eaLnBrk="1" hangingPunct="1"/>
            <a:r>
              <a:rPr lang="en-US" dirty="0" smtClean="0"/>
              <a:t>Brain see association between chaos or non-awareness and awareness and relaxation.</a:t>
            </a:r>
          </a:p>
          <a:p>
            <a:pPr eaLnBrk="1" hangingPunct="1"/>
            <a:r>
              <a:rPr lang="en-US" dirty="0" smtClean="0"/>
              <a:t>Brain itself seeks comfortable new patterns.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5" grpId="0" autoUpdateAnimBg="0"/>
      <p:bldP spid="3790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38" name="Group 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19142" name="Group 2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219150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219154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19155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9151" name="Group 6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219152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19153" name="Rectangl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19143" name="Group 9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219144" name="Group 10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219148" name="AutoShape 11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19149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9145" name="Group 13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219146" name="AutoShape 14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19147" name="Rectangle 15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19139" name="Text Box 16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C3BCABAE-9638-4610-AD11-293BE5A38522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19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title"/>
          </p:nvPr>
        </p:nvSpPr>
        <p:spPr>
          <a:xfrm>
            <a:off x="3276600" y="0"/>
            <a:ext cx="5410200" cy="2057400"/>
          </a:xfrm>
        </p:spPr>
        <p:txBody>
          <a:bodyPr rIns="132080"/>
          <a:lstStyle/>
          <a:p>
            <a:pPr indent="0" eaLnBrk="1" hangingPunct="1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                                                                       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     </a:t>
            </a:r>
            <a:br>
              <a:rPr lang="en-US" sz="3200" dirty="0" smtClean="0"/>
            </a:br>
            <a:r>
              <a:rPr lang="en-US" sz="3200" dirty="0" smtClean="0"/>
              <a:t>                                             Pre Eastern State –          11 sessions</a:t>
            </a:r>
            <a:br>
              <a:rPr lang="en-US" sz="3200" dirty="0" smtClean="0"/>
            </a:br>
            <a:r>
              <a:rPr lang="en-US" sz="3200" dirty="0" smtClean="0"/>
              <a:t> 4 months    -    2006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38930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sz="2400" dirty="0" smtClean="0"/>
              <a:t>5/16 06, 5/17, 5/24, 5/25, 6/19, 6/20, 6/25, 7/14, 7/15, 8/15, 8/16  </a:t>
            </a:r>
          </a:p>
          <a:p>
            <a:pPr eaLnBrk="1" hangingPunct="1"/>
            <a:r>
              <a:rPr lang="en-US" sz="2400" dirty="0" smtClean="0"/>
              <a:t>Initial drug treatment did not clear up his functioning.</a:t>
            </a:r>
          </a:p>
          <a:p>
            <a:pPr eaLnBrk="1" hangingPunct="1"/>
            <a:r>
              <a:rPr lang="en-US" sz="2400" dirty="0" smtClean="0"/>
              <a:t>Added Seroquel in June and his shaking began.</a:t>
            </a:r>
          </a:p>
          <a:p>
            <a:pPr eaLnBrk="1" hangingPunct="1"/>
            <a:r>
              <a:rPr lang="en-US" sz="2400" dirty="0" smtClean="0"/>
              <a:t>Hospitalized 3 times for 3 to 5 days. </a:t>
            </a:r>
          </a:p>
          <a:p>
            <a:pPr eaLnBrk="1" hangingPunct="1"/>
            <a:r>
              <a:rPr lang="en-US" sz="2400" dirty="0" smtClean="0"/>
              <a:t>Admitted to emergency rooms twice for drug reactions.</a:t>
            </a:r>
          </a:p>
          <a:p>
            <a:pPr marL="782638" lvl="1" eaLnBrk="1" hangingPunct="1"/>
            <a:r>
              <a:rPr lang="en-US" dirty="0" smtClean="0"/>
              <a:t>Eastern State Hospital - August till Oct 10,</a:t>
            </a:r>
          </a:p>
          <a:p>
            <a:pPr marL="782638" lvl="1" eaLnBrk="1" hangingPunct="1"/>
            <a:r>
              <a:rPr lang="en-US" dirty="0" smtClean="0"/>
              <a:t>Father died there 1967.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8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8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8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8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8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8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8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8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8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8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8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8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9" grpId="0" autoUpdateAnimBg="0"/>
      <p:bldP spid="3893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A1857F5-B425-48FF-9202-F2401DE70A56}" type="slidenum">
              <a:rPr lang="en-US"/>
              <a:pPr/>
              <a:t>2</a:t>
            </a:fld>
            <a:endParaRPr lang="en-US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7400" y="2362200"/>
            <a:ext cx="24765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9866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98665" name="Group 3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198673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198677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198678" name="Rectangle 6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98674" name="Group 7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198675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198676" name="Rectangle 9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98666" name="Group 10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198667" name="Group 11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198671" name="AutoShape 12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198672" name="Rectangle 13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98668" name="Group 14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198669" name="AutoShape 15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198670" name="Rectangle 16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18449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98662" name="Text Box 18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0682D7E3-5B1A-4498-AB14-7EB2E172C25A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2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51" name="Rectangle 19"/>
          <p:cNvSpPr>
            <a:spLocks/>
          </p:cNvSpPr>
          <p:nvPr/>
        </p:nvSpPr>
        <p:spPr bwMode="auto">
          <a:xfrm>
            <a:off x="1690688" y="863600"/>
            <a:ext cx="6743700" cy="11557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blurRad="635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/>
          <a:lstStyle/>
          <a:p>
            <a:pPr marL="39688">
              <a:defRPr/>
            </a:pPr>
            <a:r>
              <a:rPr lang="en-US" sz="3600" dirty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  <a:sym typeface="Arial" pitchFamily="-109" charset="0"/>
              </a:rPr>
              <a:t>Murray</a:t>
            </a:r>
            <a:r>
              <a:rPr lang="en-US" dirty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  <a:sym typeface="Arial" pitchFamily="-109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  <a:sym typeface="Arial" pitchFamily="-109" charset="0"/>
              </a:rPr>
              <a:t>Bowen M.D. </a:t>
            </a:r>
          </a:p>
          <a:p>
            <a:pPr marL="39688">
              <a:defRPr/>
            </a:pPr>
            <a:r>
              <a:rPr lang="en-US" sz="3600" dirty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  <a:sym typeface="Arial" pitchFamily="-109" charset="0"/>
              </a:rPr>
              <a:t>( 1913- 1990)</a:t>
            </a:r>
          </a:p>
        </p:txBody>
      </p:sp>
      <p:sp>
        <p:nvSpPr>
          <p:cNvPr id="18452" name="Rectangle 20"/>
          <p:cNvSpPr>
            <a:spLocks/>
          </p:cNvSpPr>
          <p:nvPr/>
        </p:nvSpPr>
        <p:spPr bwMode="auto">
          <a:xfrm>
            <a:off x="1474788" y="5207000"/>
            <a:ext cx="7188200" cy="8001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blurRad="635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/>
          <a:lstStyle/>
          <a:p>
            <a:pPr marL="39688"/>
            <a:r>
              <a:rPr lang="en-US" dirty="0">
                <a:solidFill>
                  <a:schemeClr val="tx1"/>
                </a:solidFill>
                <a:cs typeface="Arial" charset="0"/>
              </a:rPr>
              <a:t>“The kind of people we are is determined largely by the character of our relationship with others.” </a:t>
            </a:r>
          </a:p>
        </p:txBody>
      </p:sp>
    </p:spTree>
    <p:custDataLst>
      <p:tags r:id="rId1"/>
    </p:custDataLst>
  </p:cSld>
  <p:clrMapOvr>
    <a:masterClrMapping/>
  </p:clrMapOvr>
  <p:transition advTm="136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 autoUpdateAnimBg="0"/>
      <p:bldP spid="18451" grpId="0" autoUpdateAnimBg="0"/>
      <p:bldP spid="1845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98500" eaLnBrk="1" hangingPunct="1"/>
            <a:endParaRPr lang="en-US" dirty="0" smtClean="0"/>
          </a:p>
        </p:txBody>
      </p:sp>
      <p:pic>
        <p:nvPicPr>
          <p:cNvPr id="2201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00" y="0"/>
            <a:ext cx="9159875" cy="687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/>
          </p:cNvSpPr>
          <p:nvPr/>
        </p:nvSpPr>
        <p:spPr bwMode="auto">
          <a:xfrm>
            <a:off x="2011363" y="2959100"/>
            <a:ext cx="57277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Gill Sans" pitchFamily="-109" charset="0"/>
                <a:sym typeface="Gill Sans" pitchFamily="-109" charset="0"/>
              </a:rPr>
              <a:t>Butch visits his brother Drew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Gill Sans" pitchFamily="-109" charset="0"/>
                <a:sym typeface="Gill Sans" pitchFamily="-109" charset="0"/>
              </a:rPr>
              <a:t>at Eastern State Hospital 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Gill Sans" pitchFamily="-109" charset="0"/>
                <a:sym typeface="Gill Sans" pitchFamily="-109" charset="0"/>
              </a:rPr>
              <a:t>August to October  2006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Gill Sans" pitchFamily="-109" charset="0"/>
              <a:sym typeface="Gill Sans" pitchFamily="-109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Gill Sans" pitchFamily="-109" charset="0"/>
                <a:sym typeface="Gill Sans" pitchFamily="-109" charset="0"/>
              </a:rPr>
              <a:t>Lost 30 </a:t>
            </a:r>
            <a:r>
              <a:rPr lang="en-US" sz="2800" b="1" dirty="0" smtClean="0">
                <a:solidFill>
                  <a:srgbClr val="FF0000"/>
                </a:solidFill>
                <a:latin typeface="Gill Sans" pitchFamily="-109" charset="0"/>
                <a:sym typeface="Gill Sans" pitchFamily="-109" charset="0"/>
              </a:rPr>
              <a:t>ponds- </a:t>
            </a:r>
            <a:r>
              <a:rPr lang="en-US" sz="2800" b="1" dirty="0">
                <a:solidFill>
                  <a:srgbClr val="FF0000"/>
                </a:solidFill>
                <a:latin typeface="Gill Sans" pitchFamily="-109" charset="0"/>
                <a:sym typeface="Gill Sans" pitchFamily="-109" charset="0"/>
              </a:rPr>
              <a:t>developed </a:t>
            </a:r>
            <a:r>
              <a:rPr lang="en-US" sz="2800" b="1" dirty="0" smtClean="0">
                <a:solidFill>
                  <a:srgbClr val="FF0000"/>
                </a:solidFill>
                <a:latin typeface="Gill Sans" pitchFamily="-109" charset="0"/>
                <a:sym typeface="Gill Sans" pitchFamily="-109" charset="0"/>
              </a:rPr>
              <a:t>Parkinson's </a:t>
            </a:r>
            <a:r>
              <a:rPr lang="en-US" sz="2800" b="1" dirty="0">
                <a:solidFill>
                  <a:srgbClr val="FF0000"/>
                </a:solidFill>
                <a:latin typeface="Gill Sans" pitchFamily="-109" charset="0"/>
                <a:sym typeface="Gill Sans" pitchFamily="-109" charset="0"/>
              </a:rPr>
              <a:t>like symptoms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  <p:bldP spid="39939" grpId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186" name="Group 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21190" name="Group 2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221198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221202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21203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1199" name="Group 6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221200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21201" name="Rectangl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21191" name="Group 9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221192" name="Group 10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221196" name="AutoShape 11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21197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1193" name="Group 13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221194" name="AutoShape 14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21195" name="Rectangle 15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21187" name="Text Box 16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AA9DD7E2-0697-4BC3-A9A5-01FA60E79B96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21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977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3200" dirty="0" smtClean="0"/>
              <a:t>Stage two - Drew is Released from Eastern State</a:t>
            </a:r>
          </a:p>
        </p:txBody>
      </p:sp>
      <p:sp>
        <p:nvSpPr>
          <p:cNvPr id="40978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dirty="0" smtClean="0"/>
              <a:t>Letter to head of Eastern State</a:t>
            </a:r>
          </a:p>
          <a:p>
            <a:pPr marL="782638" lvl="1" eaLnBrk="1" hangingPunct="1"/>
            <a:r>
              <a:rPr lang="en-US" dirty="0" smtClean="0"/>
              <a:t> Noting possible drug issues</a:t>
            </a:r>
          </a:p>
          <a:p>
            <a:pPr marL="782638" lvl="1" eaLnBrk="1" hangingPunct="1"/>
            <a:r>
              <a:rPr lang="en-US" dirty="0" smtClean="0"/>
              <a:t> Drew’s father had died at Eastern State in 1967 when he was about Drew’s age</a:t>
            </a:r>
          </a:p>
          <a:p>
            <a:pPr marL="782638" lvl="1" eaLnBrk="1" hangingPunct="1"/>
            <a:r>
              <a:rPr lang="en-US" dirty="0" smtClean="0"/>
              <a:t>Developed aftercare plan by Liz and Mark</a:t>
            </a:r>
          </a:p>
          <a:p>
            <a:pPr marL="782638"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14 Zengar session after Drew stopped shaking for a moment involuntarily after the 10/12/06 session. </a:t>
            </a:r>
          </a:p>
          <a:p>
            <a:pPr marL="782638" lvl="1" eaLnBrk="1" hangingPunct="1"/>
            <a:r>
              <a:rPr lang="en-US" dirty="0" smtClean="0"/>
              <a:t>A profound turning point.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0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0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0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0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0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0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0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0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0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0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7" grpId="0" autoUpdateAnimBg="0"/>
      <p:bldP spid="4097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210" name="Group 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22214" name="Group 2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222222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222226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22227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2223" name="Group 6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222224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22225" name="Rectangl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22215" name="Group 9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222216" name="Group 10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222220" name="AutoShape 11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22221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2217" name="Group 13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222218" name="AutoShape 14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22219" name="Rectangle 15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22211" name="Text Box 16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ACDC6BA4-8ADA-460E-89BF-F547132B995B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22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title"/>
          </p:nvPr>
        </p:nvSpPr>
        <p:spPr>
          <a:xfrm>
            <a:off x="1397000" y="-63500"/>
            <a:ext cx="7924800" cy="1905000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After Five Hospitalizations the Zen Farm Becomes a Learning Space</a:t>
            </a:r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1168400" y="2336800"/>
            <a:ext cx="7693025" cy="4495800"/>
          </a:xfrm>
        </p:spPr>
        <p:txBody>
          <a:bodyPr rIns="132080"/>
          <a:lstStyle/>
          <a:p>
            <a:pPr eaLnBrk="1" hangingPunct="1"/>
            <a:r>
              <a:rPr lang="en-US" dirty="0" smtClean="0"/>
              <a:t>After 5 weeks in the state hospital Drew came to Zen farm. He had two short Neurofeedback sessions per day while others had one.  </a:t>
            </a:r>
          </a:p>
          <a:p>
            <a:pPr eaLnBrk="1" hangingPunct="1"/>
            <a:r>
              <a:rPr lang="en-US" dirty="0" smtClean="0"/>
              <a:t>People surrounding my brother, including me, first had to learned to act as if we were not afraid for or of my brother. </a:t>
            </a:r>
          </a:p>
          <a:p>
            <a:pPr marL="782638" lvl="1" eaLnBrk="1" hangingPunct="1"/>
            <a:r>
              <a:rPr lang="en-US" dirty="0" smtClean="0"/>
              <a:t>Untrained people from the community were also involved.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1" grpId="0" autoUpdateAnimBg="0"/>
      <p:bldP spid="4200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304800" y="2984500"/>
            <a:ext cx="7543800" cy="88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" pitchFamily="-109" charset="0"/>
                <a:sym typeface="Gill Sans" pitchFamily="-109" charset="0"/>
              </a:rPr>
              <a:t>Establishing warmth when there has been confusion and distance.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00" y="-38100"/>
            <a:ext cx="4029075" cy="302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00" y="3854450"/>
            <a:ext cx="4241800" cy="318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-25400"/>
            <a:ext cx="3978275" cy="298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323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41800" y="3822700"/>
            <a:ext cx="4013200" cy="300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54" name="Group 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28358" name="Group 2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228366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228370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28371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367" name="Group 6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228368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28369" name="Rectangl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28359" name="Group 9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228360" name="Group 10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228364" name="AutoShape 11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28365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361" name="Group 13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228362" name="AutoShape 14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28363" name="Rectangle 15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28355" name="Text Box 16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E62A006F-7CFB-44DE-9F35-18BFFFBE5C7E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24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8145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3200" dirty="0" smtClean="0"/>
              <a:t>Stage three – 22 sessions, one year and 3 months 2007 and 2008</a:t>
            </a:r>
          </a:p>
        </p:txBody>
      </p:sp>
      <p:sp>
        <p:nvSpPr>
          <p:cNvPr id="48146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1003300" y="2476500"/>
            <a:ext cx="7693025" cy="4495800"/>
          </a:xfrm>
        </p:spPr>
        <p:txBody>
          <a:bodyPr rIns="132080"/>
          <a:lstStyle/>
          <a:p>
            <a:pPr eaLnBrk="1" hangingPunct="1"/>
            <a:r>
              <a:rPr lang="en-US" dirty="0" smtClean="0"/>
              <a:t>Minor problems and consistent follow up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Total sessions: </a:t>
            </a:r>
            <a:r>
              <a:rPr lang="en-US" u="sng" dirty="0" smtClean="0"/>
              <a:t>47 sessions</a:t>
            </a:r>
          </a:p>
          <a:p>
            <a:pPr marL="782638" lvl="1" eaLnBrk="1" hangingPunct="1"/>
            <a:r>
              <a:rPr lang="en-US" dirty="0" smtClean="0"/>
              <a:t>May and June 2008 Margie: uterus removed and knee replacement surgery. </a:t>
            </a:r>
          </a:p>
          <a:p>
            <a:pPr marL="1182688" lvl="2" eaLnBrk="1" hangingPunct="1"/>
            <a:r>
              <a:rPr lang="en-US" dirty="0" smtClean="0"/>
              <a:t>Drew lost his job at the golf course.</a:t>
            </a:r>
          </a:p>
          <a:p>
            <a:pPr marL="1182688" lvl="2" eaLnBrk="1" hangingPunct="1"/>
            <a:r>
              <a:rPr lang="en-US" dirty="0" smtClean="0"/>
              <a:t>Drew began to work part time at his brothers T shirt shop.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8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8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5" grpId="0" autoUpdateAnimBg="0"/>
      <p:bldP spid="48146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378" name="Group 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29382" name="Group 2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229390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229394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29395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391" name="Group 6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229392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29393" name="Rectangl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29383" name="Group 9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229384" name="Group 10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229388" name="AutoShape 11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29389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385" name="Group 13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229386" name="AutoShape 14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29387" name="Rectangle 15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29379" name="Text Box 16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28065F44-5D56-49E4-ACB7-22089B8C598B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25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9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/>
              <a:t>AMS Neurofeedback Training:</a:t>
            </a:r>
          </a:p>
        </p:txBody>
      </p:sp>
      <p:sp>
        <p:nvSpPr>
          <p:cNvPr id="49170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2005- 16 session - Ten sessions before purchasing the equipment in August 2005 and 6 session on my equipment.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2006 -11 sessions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2007 – 18 sessions 7 sessions on my equipment and ten on others.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2008 – 16 session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total - </a:t>
            </a:r>
            <a:r>
              <a:rPr lang="en-US" sz="2400" u="sng" dirty="0" smtClean="0"/>
              <a:t>61 sessions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49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49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49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49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49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9" grpId="0" autoUpdateAnimBg="0"/>
      <p:bldP spid="49170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26" name="Group 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31430" name="Group 2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231438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231442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31443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31439" name="Group 6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231440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31441" name="Rectangl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31431" name="Group 9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231432" name="Group 10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231436" name="AutoShape 11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31437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31433" name="Group 13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231434" name="AutoShape 14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31435" name="Rectangle 15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31427" name="Text Box 16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FA6BC7A1-BC9D-4A7B-91FD-EBB7091F44FC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27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217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3200" dirty="0" smtClean="0"/>
              <a:t>Evidence of Change 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51218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1104900" y="2552700"/>
            <a:ext cx="7693025" cy="44958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Shift in alliances and less symptom focus.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dirty="0" smtClean="0"/>
              <a:t>Drew became more functional his wife developed physical problems.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They have essentially remained free of emotional problems.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marL="782638" lvl="1" eaLnBrk="1" hangingPunct="1">
              <a:lnSpc>
                <a:spcPct val="90000"/>
              </a:lnSpc>
            </a:pPr>
            <a:r>
              <a:rPr lang="en-US" dirty="0" smtClean="0"/>
              <a:t>Drew remains on Deprocote, Lithium and Synthroid for a thyroid disorder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7" grpId="0" autoUpdateAnimBg="0"/>
      <p:bldP spid="51218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1"/>
          <p:cNvSpPr>
            <a:spLocks/>
          </p:cNvSpPr>
          <p:nvPr/>
        </p:nvSpPr>
        <p:spPr bwMode="auto">
          <a:xfrm>
            <a:off x="114300" y="635000"/>
            <a:ext cx="91440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endParaRPr lang="en-US" sz="2600" b="1" dirty="0">
              <a:solidFill>
                <a:schemeClr val="tx1"/>
              </a:solidFill>
              <a:latin typeface="Arial Narrow" pitchFamily="-109" charset="0"/>
              <a:sym typeface="Arial Narrow" pitchFamily="-109" charset="0"/>
            </a:endParaRPr>
          </a:p>
          <a:p>
            <a:endParaRPr lang="en-US" sz="2600" b="1" dirty="0">
              <a:solidFill>
                <a:schemeClr val="tx1"/>
              </a:solidFill>
              <a:latin typeface="Arial Narrow" pitchFamily="-109" charset="0"/>
              <a:sym typeface="Arial Narrow" pitchFamily="-109" charset="0"/>
            </a:endParaRPr>
          </a:p>
          <a:p>
            <a:endParaRPr lang="en-US" sz="2600" b="1" dirty="0">
              <a:solidFill>
                <a:schemeClr val="tx1"/>
              </a:solidFill>
              <a:latin typeface="Arial Narrow" pitchFamily="-109" charset="0"/>
              <a:sym typeface="Arial Narrow" pitchFamily="-109" charset="0"/>
            </a:endParaRPr>
          </a:p>
          <a:p>
            <a:endParaRPr lang="en-US" sz="2600" b="1" dirty="0">
              <a:solidFill>
                <a:schemeClr val="tx1"/>
              </a:solidFill>
              <a:latin typeface="Arial Narrow" pitchFamily="-109" charset="0"/>
              <a:sym typeface="Arial Narrow" pitchFamily="-109" charset="0"/>
            </a:endParaRPr>
          </a:p>
          <a:p>
            <a:endParaRPr lang="en-US" sz="2600" b="1" dirty="0">
              <a:solidFill>
                <a:schemeClr val="tx1"/>
              </a:solidFill>
              <a:latin typeface="Arial Narrow" pitchFamily="-109" charset="0"/>
              <a:sym typeface="Arial Narrow" pitchFamily="-109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Arial Narrow" pitchFamily="-109" charset="0"/>
                <a:sym typeface="Arial Narrow" pitchFamily="-109" charset="0"/>
              </a:rPr>
              <a:t>The more rigid</a:t>
            </a:r>
            <a:r>
              <a:rPr lang="en-US" sz="2600" b="1" dirty="0" smtClean="0">
                <a:solidFill>
                  <a:schemeClr val="tx1"/>
                </a:solidFill>
                <a:latin typeface="Arial Narrow" pitchFamily="-109" charset="0"/>
                <a:sym typeface="Arial Narrow" pitchFamily="-109" charset="0"/>
              </a:rPr>
              <a:t> patters in a </a:t>
            </a:r>
            <a:r>
              <a:rPr lang="en-US" sz="2600" b="1" dirty="0">
                <a:solidFill>
                  <a:schemeClr val="tx1"/>
                </a:solidFill>
                <a:latin typeface="Arial Narrow" pitchFamily="-109" charset="0"/>
                <a:sym typeface="Arial Narrow" pitchFamily="-109" charset="0"/>
              </a:rPr>
              <a:t>family system, the more disturbed. </a:t>
            </a:r>
          </a:p>
          <a:p>
            <a:r>
              <a:rPr lang="en-US" sz="2600" b="1" dirty="0">
                <a:solidFill>
                  <a:schemeClr val="tx1"/>
                </a:solidFill>
                <a:latin typeface="Arial Narrow" pitchFamily="-109" charset="0"/>
                <a:sym typeface="Arial Narrow" pitchFamily="-109" charset="0"/>
              </a:rPr>
              <a:t>Flexibility</a:t>
            </a:r>
            <a:r>
              <a:rPr lang="en-US" sz="2600" b="1" dirty="0" smtClean="0">
                <a:solidFill>
                  <a:schemeClr val="tx1"/>
                </a:solidFill>
                <a:latin typeface="Arial Narrow" pitchFamily="-109" charset="0"/>
                <a:sym typeface="Arial Narrow" pitchFamily="-109" charset="0"/>
              </a:rPr>
              <a:t> allows for individuals to change one at a time. </a:t>
            </a:r>
          </a:p>
          <a:p>
            <a:endParaRPr lang="en-US" sz="2600" b="1" dirty="0">
              <a:solidFill>
                <a:schemeClr val="tx1"/>
              </a:solidFill>
              <a:latin typeface="Arial Narrow" pitchFamily="-109" charset="0"/>
              <a:sym typeface="Arial Narrow" pitchFamily="-109" charset="0"/>
            </a:endParaRPr>
          </a:p>
          <a:p>
            <a:endParaRPr lang="en-US" sz="2600" b="1" dirty="0">
              <a:solidFill>
                <a:schemeClr val="tx1"/>
              </a:solidFill>
              <a:latin typeface="Arial Narrow" pitchFamily="-109" charset="0"/>
              <a:sym typeface="Arial Narrow" pitchFamily="-109" charset="0"/>
            </a:endParaRPr>
          </a:p>
          <a:p>
            <a:endParaRPr lang="en-US" sz="2600" b="1" dirty="0">
              <a:solidFill>
                <a:srgbClr val="7CC16F"/>
              </a:solidFill>
              <a:latin typeface="Arial Narrow" pitchFamily="-109" charset="0"/>
              <a:sym typeface="Arial Narrow" pitchFamily="-109" charset="0"/>
            </a:endParaRPr>
          </a:p>
          <a:p>
            <a:endParaRPr lang="en-US" sz="2600" b="1" dirty="0">
              <a:solidFill>
                <a:srgbClr val="5FFF87"/>
              </a:solidFill>
              <a:latin typeface="Arial Narrow" pitchFamily="-109" charset="0"/>
              <a:sym typeface="Arial Narrow" pitchFamily="-109" charset="0"/>
            </a:endParaRPr>
          </a:p>
          <a:p>
            <a:endParaRPr lang="en-US" sz="2600" b="1" dirty="0">
              <a:solidFill>
                <a:schemeClr val="tx1"/>
              </a:solidFill>
              <a:latin typeface="Arial Narrow" pitchFamily="-109" charset="0"/>
              <a:sym typeface="Arial Narrow" pitchFamily="-109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7638" y="-25400"/>
            <a:ext cx="3370262" cy="252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09600" y="3416300"/>
            <a:ext cx="5181600" cy="388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7975" y="0"/>
            <a:ext cx="3368675" cy="252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8375" y="-22225"/>
            <a:ext cx="3387725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33900" y="3390900"/>
            <a:ext cx="4689475" cy="351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32454" name="Group 2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232462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232466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32467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32463" name="Group 6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232464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32465" name="Rectangl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32455" name="Group 9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232456" name="Group 10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232460" name="AutoShape 11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32461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32457" name="Group 13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232458" name="AutoShape 14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32459" name="Rectangle 15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32451" name="Text Box 16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654725D6-8E2C-4F73-BA2E-6FF1E25B7FC1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29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2241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3200" dirty="0" smtClean="0"/>
              <a:t>Conclusions</a:t>
            </a:r>
          </a:p>
        </p:txBody>
      </p:sp>
      <p:sp>
        <p:nvSpPr>
          <p:cNvPr id="52242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723900" y="2501900"/>
            <a:ext cx="7693025" cy="4495800"/>
          </a:xfrm>
        </p:spPr>
        <p:txBody>
          <a:bodyPr rIns="132080"/>
          <a:lstStyle/>
          <a:p>
            <a:pPr eaLnBrk="1" hangingPunct="1"/>
            <a:r>
              <a:rPr lang="en-US" sz="2400" dirty="0" smtClean="0"/>
              <a:t>I was willing to take many unpopular stands based on my experience and my interpretation of theory.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Neurofeedback enable people to interact calmly and to reflect on experiences.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2400" dirty="0" smtClean="0"/>
              <a:t>People reported being able to see their impact on others and how anxiety functioned in relationships.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1" grpId="0" autoUpdateAnimBg="0"/>
      <p:bldP spid="5224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82" name="Group 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99686" name="Group 2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199694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199698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199699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99695" name="Group 6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199696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199697" name="Rectangl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99687" name="Group 9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199688" name="Group 10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199692" name="AutoShape 11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199693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99689" name="Group 13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199690" name="AutoShape 14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199691" name="Rectangle 15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199683" name="Text Box 16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6A5BA7C9-94B0-4A77-9EC8-2563D45B2487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3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315200" cy="1219200"/>
          </a:xfrm>
        </p:spPr>
        <p:txBody>
          <a:bodyPr rIns="132080"/>
          <a:lstStyle/>
          <a:p>
            <a:pPr marL="623888" indent="-623888" eaLnBrk="1" hangingPunct="1">
              <a:lnSpc>
                <a:spcPct val="130000"/>
              </a:lnSpc>
            </a:pPr>
            <a:r>
              <a:rPr lang="en-US" sz="3200" i="1" dirty="0" smtClean="0"/>
              <a:t>                      Family Interactions         Influencing Behavior  </a:t>
            </a:r>
            <a:endParaRPr lang="en-US" sz="3200" dirty="0" smtClean="0"/>
          </a:p>
        </p:txBody>
      </p:sp>
      <p:sp>
        <p:nvSpPr>
          <p:cNvPr id="19474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 lIns="139700" tIns="139700" rIns="180340" bIns="139700"/>
          <a:lstStyle/>
          <a:p>
            <a:pPr marL="1423988" lvl="2" indent="-609600" eaLnBrk="1" hangingPunct="1">
              <a:lnSpc>
                <a:spcPct val="130000"/>
              </a:lnSpc>
              <a:buSzPct val="151000"/>
              <a:buFont typeface="Wingdings" pitchFamily="-109" charset="2"/>
              <a:buBlip>
                <a:blip r:embed="rId3"/>
              </a:buBlip>
            </a:pPr>
            <a:r>
              <a:rPr lang="en-US" b="1" i="1" dirty="0" smtClean="0"/>
              <a:t>Evolutionary mechanisms redistributing anxiety</a:t>
            </a:r>
            <a:endParaRPr lang="en-US" b="1" i="1" dirty="0" smtClean="0">
              <a:ea typeface="ヒラギノ角ゴ ProN W6" pitchFamily="-109" charset="-128"/>
            </a:endParaRPr>
          </a:p>
          <a:p>
            <a:pPr marL="1423988" lvl="2" indent="-609600" eaLnBrk="1" hangingPunct="1">
              <a:lnSpc>
                <a:spcPct val="130000"/>
              </a:lnSpc>
              <a:buSzPct val="151000"/>
              <a:buFont typeface="Wingdings" pitchFamily="-109" charset="2"/>
              <a:buBlip>
                <a:blip r:embed="rId3"/>
              </a:buBlip>
            </a:pPr>
            <a:r>
              <a:rPr lang="en-US" b="1" i="1" dirty="0" smtClean="0"/>
              <a:t>In family systems we can </a:t>
            </a:r>
            <a:r>
              <a:rPr lang="en-US" b="1" i="1" dirty="0" smtClean="0">
                <a:solidFill>
                  <a:srgbClr val="FF0000"/>
                </a:solidFill>
              </a:rPr>
              <a:t>observe</a:t>
            </a:r>
            <a:r>
              <a:rPr lang="en-US" b="1" i="1" dirty="0" smtClean="0"/>
              <a:t> the way people interact, influences the brain’s pathways</a:t>
            </a:r>
          </a:p>
          <a:p>
            <a:pPr marL="1423988" lvl="2" indent="-609600" eaLnBrk="1" hangingPunct="1">
              <a:lnSpc>
                <a:spcPct val="130000"/>
              </a:lnSpc>
              <a:buSzPct val="151000"/>
              <a:buBlip>
                <a:blip r:embed="rId3"/>
              </a:buBlip>
            </a:pPr>
            <a:r>
              <a:rPr lang="en-US" b="1" i="1" dirty="0" smtClean="0">
                <a:ea typeface="ヒラギノ角ゴ ProN W6" pitchFamily="-109" charset="-128"/>
              </a:rPr>
              <a:t>Two systems for perceiving and behaving:</a:t>
            </a:r>
          </a:p>
          <a:p>
            <a:pPr marL="1881188" lvl="3" indent="-609600" eaLnBrk="1" hangingPunct="1">
              <a:lnSpc>
                <a:spcPct val="130000"/>
              </a:lnSpc>
              <a:buSzPct val="151000"/>
              <a:buBlip>
                <a:blip r:embed="rId3"/>
              </a:buBlip>
            </a:pPr>
            <a:r>
              <a:rPr lang="en-US" b="1" i="1" dirty="0" smtClean="0">
                <a:ea typeface="ヒラギノ角ゴ ProN W6" pitchFamily="-109" charset="-128"/>
              </a:rPr>
              <a:t>Automatic - fast track thinking – Reactive based on past sensitivities to experiences.</a:t>
            </a:r>
          </a:p>
          <a:p>
            <a:pPr marL="2338388" lvl="4" indent="-609600" eaLnBrk="1" hangingPunct="1">
              <a:lnSpc>
                <a:spcPct val="130000"/>
              </a:lnSpc>
              <a:buSzPct val="151000"/>
              <a:buBlip>
                <a:blip r:embed="rId3"/>
              </a:buBlip>
            </a:pPr>
            <a:r>
              <a:rPr lang="en-US" b="1" i="1" dirty="0" smtClean="0"/>
              <a:t>Examples: make the problem person behave, your are to blame, stop, do this………</a:t>
            </a:r>
          </a:p>
          <a:p>
            <a:pPr marL="1881188" lvl="3" indent="-609600" eaLnBrk="1" hangingPunct="1">
              <a:lnSpc>
                <a:spcPct val="130000"/>
              </a:lnSpc>
              <a:buSzPct val="151000"/>
              <a:buBlip>
                <a:blip r:embed="rId3"/>
              </a:buBlip>
            </a:pPr>
            <a:r>
              <a:rPr lang="en-US" b="1" i="1" dirty="0" smtClean="0">
                <a:ea typeface="ヒラギノ角ゴ ProN W6" pitchFamily="-109" charset="-128"/>
              </a:rPr>
              <a:t>Slow track thinking - self regulate, stay separate…</a:t>
            </a:r>
          </a:p>
          <a:p>
            <a:pPr marL="1423988" lvl="2" indent="-609600" eaLnBrk="1" hangingPunct="1">
              <a:lnSpc>
                <a:spcPct val="130000"/>
              </a:lnSpc>
              <a:buSzPct val="151000"/>
              <a:buFont typeface="Wingdings" pitchFamily="-109" charset="2"/>
              <a:buBlip>
                <a:blip r:embed="rId3"/>
              </a:buBlip>
            </a:pPr>
            <a:endParaRPr lang="en-US" b="1" i="1" dirty="0" smtClean="0">
              <a:ea typeface="ヒラギノ角ゴ ProN W6" pitchFamily="-109" charset="-128"/>
            </a:endParaRPr>
          </a:p>
        </p:txBody>
      </p:sp>
    </p:spTree>
    <p:custDataLst>
      <p:tags r:id="rId1"/>
    </p:custDataLst>
  </p:cSld>
  <p:clrMapOvr>
    <a:masterClrMapping/>
  </p:clrMapOvr>
  <p:transition advTm="158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 autoUpdateAnimBg="0"/>
      <p:bldP spid="19474" grpId="0" build="p" bldLvl="5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474" name="Group 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33478" name="Group 2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233486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233490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33491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33487" name="Group 6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233488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33489" name="Rectangl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33479" name="Group 9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233480" name="Group 10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233484" name="AutoShape 11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33485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33481" name="Group 13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233482" name="AutoShape 14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33483" name="Rectangle 15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33475" name="Text Box 16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84E6813D-BA25-4724-884C-AACE3F3789DA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30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65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/>
              <a:t>The Zen Farm Could be a Model</a:t>
            </a:r>
          </a:p>
        </p:txBody>
      </p:sp>
      <p:sp>
        <p:nvSpPr>
          <p:cNvPr id="53266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b="1" dirty="0" smtClean="0"/>
              <a:t>Weekends with family members</a:t>
            </a:r>
            <a:r>
              <a:rPr lang="en-US" dirty="0" smtClean="0"/>
              <a:t> </a:t>
            </a:r>
          </a:p>
          <a:p>
            <a:pPr marL="782638" lvl="1" eaLnBrk="1" hangingPunct="1"/>
            <a:r>
              <a:rPr lang="en-US" dirty="0" smtClean="0"/>
              <a:t> Three generational patterns</a:t>
            </a:r>
          </a:p>
          <a:p>
            <a:pPr marL="782638" lvl="1" eaLnBrk="1" hangingPunct="1"/>
            <a:r>
              <a:rPr lang="en-US" dirty="0" smtClean="0"/>
              <a:t> Emotional tone in interactions </a:t>
            </a:r>
          </a:p>
          <a:p>
            <a:pPr marL="782638" lvl="1" eaLnBrk="1" hangingPunct="1"/>
            <a:r>
              <a:rPr lang="en-US" dirty="0" smtClean="0"/>
              <a:t> Ongoing issues  </a:t>
            </a:r>
          </a:p>
          <a:p>
            <a:pPr marL="782638" lvl="1" eaLnBrk="1" hangingPunct="1">
              <a:buFont typeface="Arial" charset="0"/>
              <a:buNone/>
            </a:pPr>
            <a:endParaRPr lang="en-US" dirty="0" smtClean="0"/>
          </a:p>
          <a:p>
            <a:pPr marL="782638" lvl="1" eaLnBrk="1" hangingPunct="1">
              <a:buFont typeface="Arial" charset="0"/>
              <a:buNone/>
            </a:pPr>
            <a:r>
              <a:rPr lang="en-US" b="1" dirty="0" smtClean="0"/>
              <a:t>Neurofeedback</a:t>
            </a:r>
            <a:r>
              <a:rPr lang="en-US" dirty="0" smtClean="0"/>
              <a:t> </a:t>
            </a:r>
            <a:r>
              <a:rPr lang="en-US" b="1" dirty="0" smtClean="0"/>
              <a:t>for everyone</a:t>
            </a:r>
            <a:endParaRPr lang="en-US" b="1" dirty="0" smtClean="0">
              <a:ea typeface="ヒラギノ角ゴ ProN W6" pitchFamily="-109" charset="-128"/>
            </a:endParaRPr>
          </a:p>
          <a:p>
            <a:pPr marL="782638" lvl="1" eaLnBrk="1" hangingPunct="1">
              <a:buFont typeface="Arial" charset="0"/>
              <a:buNone/>
            </a:pPr>
            <a:r>
              <a:rPr lang="en-US" dirty="0" smtClean="0"/>
              <a:t>	Reduce anxiety, cognitive restructuring, be more in the moment and aware.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5" grpId="0" autoUpdateAnimBg="0"/>
      <p:bldP spid="53266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3213" cy="689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06" name="Group 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0711" name="Group 2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200719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200723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0724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00720" name="Group 6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200721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0722" name="Rectangl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00712" name="Group 9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200713" name="Group 10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200717" name="AutoShape 11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0718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00714" name="Group 13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200715" name="AutoShape 14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0716" name="Rectangle 15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00707" name="Text Box 16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EC021B59-8007-4EC9-8071-13A1B32DBC6B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4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3200" dirty="0" smtClean="0"/>
              <a:t>We see a Tree</a:t>
            </a:r>
          </a:p>
        </p:txBody>
      </p:sp>
      <p:pic>
        <p:nvPicPr>
          <p:cNvPr id="20498" name="Picture 1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57175"/>
            <a:ext cx="4076700" cy="543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rgbClr val="808080">
                <a:alpha val="75000"/>
              </a:srgbClr>
            </a:outerShdw>
          </a:effectLst>
        </p:spPr>
      </p:pic>
      <p:sp>
        <p:nvSpPr>
          <p:cNvPr id="20499" name="Rectangle 19"/>
          <p:cNvSpPr>
            <a:spLocks/>
          </p:cNvSpPr>
          <p:nvPr/>
        </p:nvSpPr>
        <p:spPr bwMode="auto">
          <a:xfrm>
            <a:off x="1485900" y="3492500"/>
            <a:ext cx="1790700" cy="16129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blurRad="635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/>
          <a:lstStyle/>
          <a:p>
            <a:pPr marL="39688"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  <a:sym typeface="Arial" pitchFamily="-109" charset="0"/>
              </a:rPr>
              <a:t>But not the forest or the mechanism for growth. </a:t>
            </a:r>
            <a:endParaRPr lang="en-US" dirty="0">
              <a:solidFill>
                <a:schemeClr val="tx1"/>
              </a:solidFill>
              <a:latin typeface="Arial" pitchFamily="-109" charset="0"/>
              <a:ea typeface="Arial" pitchFamily="-109" charset="0"/>
              <a:cs typeface="Arial" pitchFamily="-109" charset="0"/>
              <a:sym typeface="Arial" pitchFamily="-109" charset="0"/>
            </a:endParaRPr>
          </a:p>
        </p:txBody>
      </p:sp>
    </p:spTree>
    <p:custDataLst>
      <p:tags r:id="rId1"/>
    </p:custDataLst>
  </p:cSld>
  <p:clrMapOvr>
    <a:masterClrMapping/>
  </p:clrMapOvr>
  <p:transition advTm="87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75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 autoUpdateAnimBg="0"/>
      <p:bldP spid="20499" grpId="0" autoUpdateAnimBg="0"/>
      <p:bldP spid="20499" grpId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30" name="Group 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1734" name="Group 2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201742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201746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1747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01743" name="Group 6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201744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1745" name="Rectangl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01735" name="Group 9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201736" name="Group 10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201740" name="AutoShape 11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1741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01737" name="Group 13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201738" name="AutoShape 14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1739" name="Rectangle 15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01731" name="Text Box 16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2B8D6B7D-B15D-486E-B533-CCDAFCAA6206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5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521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/>
              <a:t>Bowen Theory Assumption:</a:t>
            </a:r>
            <a:br>
              <a:rPr lang="en-US" dirty="0" smtClean="0"/>
            </a:br>
            <a:r>
              <a:rPr lang="en-US" dirty="0" smtClean="0"/>
              <a:t>The Family is a System/Unit</a:t>
            </a:r>
          </a:p>
        </p:txBody>
      </p:sp>
      <p:sp>
        <p:nvSpPr>
          <p:cNvPr id="21522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Anxiety is redistributed in a system.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One person absorbs more anxiety, or is more vulnerable: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This person has lost the ability to solve problems. Others or institutions begin to tell them what to do.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Automatic mechanisms manage anxiety: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Reactive behavior - give up self by </a:t>
            </a:r>
            <a:r>
              <a:rPr lang="en-US" sz="2000" dirty="0" smtClean="0">
                <a:solidFill>
                  <a:srgbClr val="FF0000"/>
                </a:solidFill>
              </a:rPr>
              <a:t>fusing</a:t>
            </a:r>
            <a:r>
              <a:rPr lang="en-US" sz="2000" dirty="0" smtClean="0"/>
              <a:t> with the other, fight, run, blame others, go crazy, or get sick.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Define a self while staying connected to others.</a:t>
            </a:r>
          </a:p>
          <a:p>
            <a:pPr eaLnBrk="1" hangingPunct="1">
              <a:lnSpc>
                <a:spcPct val="80000"/>
              </a:lnSpc>
              <a:buFont typeface="Wingdings" pitchFamily="-109" charset="2"/>
              <a:buNone/>
            </a:pPr>
            <a:endParaRPr lang="en-US" sz="2400" dirty="0" smtClean="0"/>
          </a:p>
        </p:txBody>
      </p:sp>
    </p:spTree>
    <p:custDataLst>
      <p:tags r:id="rId1"/>
    </p:custDataLst>
  </p:cSld>
  <p:clrMapOvr>
    <a:masterClrMapping/>
  </p:clrMapOvr>
  <p:transition advTm="31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 autoUpdateAnimBg="0"/>
      <p:bldP spid="21522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5D4AFC5-BABF-40BD-A885-4D1A7235C20A}" type="slidenum">
              <a:rPr lang="en-US"/>
              <a:pPr/>
              <a:t>6</a:t>
            </a:fld>
            <a:endParaRPr lang="en-US" dirty="0"/>
          </a:p>
        </p:txBody>
      </p:sp>
      <p:grpSp>
        <p:nvGrpSpPr>
          <p:cNvPr id="202755" name="Group 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2759" name="Group 2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202767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202771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2772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02768" name="Group 6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202769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2770" name="Rectangl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02760" name="Group 9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202761" name="Group 10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202765" name="AutoShape 11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2766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02762" name="Group 13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202763" name="AutoShape 14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2764" name="Rectangle 15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2544" name="Rectangle 16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315200" cy="1066800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Observe and then Develop a    Learning Space with Others</a:t>
            </a:r>
          </a:p>
        </p:txBody>
      </p:sp>
      <p:sp>
        <p:nvSpPr>
          <p:cNvPr id="2254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723900" y="2641600"/>
            <a:ext cx="7693025" cy="4495800"/>
          </a:xfrm>
        </p:spPr>
        <p:txBody>
          <a:bodyPr rIns="132080"/>
          <a:lstStyle/>
          <a:p>
            <a:pPr marL="1212850" lvl="4" indent="-457200" eaLnBrk="1" hangingPunct="1">
              <a:lnSpc>
                <a:spcPct val="80000"/>
              </a:lnSpc>
              <a:spcBef>
                <a:spcPct val="0"/>
              </a:spcBef>
              <a:buClrTx/>
              <a:buSzPct val="75000"/>
              <a:buAutoNum type="arabicParenR"/>
            </a:pPr>
            <a:r>
              <a:rPr lang="en-US" sz="2400" dirty="0" smtClean="0">
                <a:cs typeface="Arial" charset="0"/>
              </a:rPr>
              <a:t>Fearful interactions can be toned down by focusing on self, using humor and reversals to create a space for the other.</a:t>
            </a:r>
          </a:p>
          <a:p>
            <a:pPr marL="1212850" lvl="4" indent="-457200" eaLnBrk="1" hangingPunct="1">
              <a:lnSpc>
                <a:spcPct val="80000"/>
              </a:lnSpc>
              <a:spcBef>
                <a:spcPct val="0"/>
              </a:spcBef>
              <a:buClrTx/>
              <a:buSzPct val="75000"/>
              <a:buAutoNum type="arabicParenR"/>
            </a:pPr>
            <a:endParaRPr lang="en-US" sz="2400" dirty="0" smtClean="0">
              <a:cs typeface="Arial" charset="0"/>
            </a:endParaRPr>
          </a:p>
          <a:p>
            <a:pPr marL="1212850" lvl="4" indent="-457200" eaLnBrk="1" hangingPunct="1">
              <a:lnSpc>
                <a:spcPct val="80000"/>
              </a:lnSpc>
              <a:spcBef>
                <a:spcPts val="600"/>
              </a:spcBef>
              <a:buClrTx/>
              <a:buSzPct val="75000"/>
              <a:buAutoNum type="arabicParenR"/>
            </a:pPr>
            <a:r>
              <a:rPr lang="en-US" sz="2400" dirty="0" err="1" smtClean="0">
                <a:cs typeface="Arial" charset="0"/>
              </a:rPr>
              <a:t>NeurCare</a:t>
            </a:r>
            <a:r>
              <a:rPr lang="en-US" sz="2400" dirty="0" smtClean="0">
                <a:cs typeface="Arial" charset="0"/>
              </a:rPr>
              <a:t>, after conversations, allows for integration of both cognitive and physiological information.</a:t>
            </a:r>
            <a:endParaRPr lang="en-US" sz="2400" dirty="0" smtClean="0"/>
          </a:p>
          <a:p>
            <a:pPr marL="1098550" lvl="4" indent="-342900" eaLnBrk="1" hangingPunct="1">
              <a:lnSpc>
                <a:spcPct val="80000"/>
              </a:lnSpc>
              <a:spcBef>
                <a:spcPts val="600"/>
              </a:spcBef>
              <a:buClrTx/>
              <a:buSzPct val="75000"/>
              <a:buNone/>
            </a:pPr>
            <a:endParaRPr lang="en-US" sz="2400" dirty="0" smtClean="0"/>
          </a:p>
          <a:p>
            <a:pPr marL="1098550" lvl="4" indent="-342900" eaLnBrk="1" hangingPunct="1">
              <a:lnSpc>
                <a:spcPct val="80000"/>
              </a:lnSpc>
              <a:spcBef>
                <a:spcPts val="600"/>
              </a:spcBef>
              <a:buClrTx/>
              <a:buSzPct val="75000"/>
              <a:buNone/>
            </a:pPr>
            <a:r>
              <a:rPr lang="en-US" sz="2400" dirty="0" smtClean="0"/>
              <a:t>3)  Videotape interactions keeps </a:t>
            </a:r>
            <a:r>
              <a:rPr lang="en-US" sz="2400" dirty="0" smtClean="0">
                <a:solidFill>
                  <a:srgbClr val="FF0000"/>
                </a:solidFill>
              </a:rPr>
              <a:t>observations</a:t>
            </a:r>
            <a:r>
              <a:rPr lang="en-US" sz="2400" dirty="0" smtClean="0"/>
              <a:t> as the main point of research on self and understanding others.</a:t>
            </a:r>
          </a:p>
        </p:txBody>
      </p:sp>
      <p:sp>
        <p:nvSpPr>
          <p:cNvPr id="202758" name="Text Box 18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C4624E20-B35C-4E35-ACEE-61EC35A62E6B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6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4" grpId="0" autoUpdateAnimBg="0"/>
      <p:bldP spid="2254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54813D-8DCE-43C5-ADBF-312300D8F762}" type="slidenum">
              <a:rPr lang="en-US"/>
              <a:pPr/>
              <a:t>7</a:t>
            </a:fld>
            <a:endParaRPr lang="en-US" dirty="0"/>
          </a:p>
        </p:txBody>
      </p:sp>
      <p:grpSp>
        <p:nvGrpSpPr>
          <p:cNvPr id="227331" name="Group 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27338" name="Group 2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227346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227350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27351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347" name="Group 6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227348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27349" name="Rectangl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27339" name="Group 9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227340" name="Group 10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227344" name="AutoShape 11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27345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341" name="Group 13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227342" name="AutoShape 14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27343" name="Rectangle 15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7120" name="Rectangle 16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/>
              <a:t>                   Functions of Symptoms    in the Relationship System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7121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1066800" y="2374900"/>
            <a:ext cx="7693025" cy="4495800"/>
          </a:xfrm>
        </p:spPr>
        <p:txBody>
          <a:bodyPr rIns="132080"/>
          <a:lstStyle/>
          <a:p>
            <a:pPr eaLnBrk="1" hangingPunct="1"/>
            <a:r>
              <a:rPr lang="en-US" dirty="0" smtClean="0"/>
              <a:t>Symptoms absorb anxiety, some do better and others become isolated.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Reduce anxiety by having calmer contact</a:t>
            </a:r>
          </a:p>
          <a:p>
            <a:pPr eaLnBrk="1" hangingPunct="1"/>
            <a:r>
              <a:rPr lang="en-US" dirty="0" smtClean="0"/>
              <a:t>Relationships can be thought of as people being on a fixed see saws.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Anxiety is seen in triangle movement...</a:t>
            </a:r>
          </a:p>
          <a:p>
            <a:pPr marL="782638" lvl="1" eaLnBrk="1" hangingPunct="1"/>
            <a:endParaRPr lang="en-US" dirty="0" smtClean="0"/>
          </a:p>
        </p:txBody>
      </p:sp>
      <p:sp>
        <p:nvSpPr>
          <p:cNvPr id="227334" name="Text Box 18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2719B7A9-89D0-4CC5-8223-34FE58728E9C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7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7123" name="Rectangle 19"/>
          <p:cNvSpPr>
            <a:spLocks/>
          </p:cNvSpPr>
          <p:nvPr/>
        </p:nvSpPr>
        <p:spPr bwMode="auto">
          <a:xfrm>
            <a:off x="5283200" y="3860800"/>
            <a:ext cx="1270000" cy="1270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Arial" pitchFamily="-109" charset="0"/>
              <a:sym typeface="Arial" pitchFamily="-109" charset="0"/>
            </a:endParaRPr>
          </a:p>
        </p:txBody>
      </p:sp>
      <p:sp>
        <p:nvSpPr>
          <p:cNvPr id="47124" name="AutoShape 20"/>
          <p:cNvSpPr>
            <a:spLocks/>
          </p:cNvSpPr>
          <p:nvPr/>
        </p:nvSpPr>
        <p:spPr bwMode="auto">
          <a:xfrm>
            <a:off x="4826000" y="3327400"/>
            <a:ext cx="1270000" cy="1270000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Arial" pitchFamily="-109" charset="0"/>
              <a:sym typeface="Arial" pitchFamily="-109" charset="0"/>
            </a:endParaRPr>
          </a:p>
        </p:txBody>
      </p:sp>
      <p:sp>
        <p:nvSpPr>
          <p:cNvPr id="47125" name="Oval 21"/>
          <p:cNvSpPr>
            <a:spLocks/>
          </p:cNvSpPr>
          <p:nvPr/>
        </p:nvSpPr>
        <p:spPr bwMode="auto">
          <a:xfrm>
            <a:off x="5791200" y="3327400"/>
            <a:ext cx="1270000" cy="1270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Arial" pitchFamily="-109" charset="0"/>
              <a:sym typeface="Arial" pitchFamily="-109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0" grpId="0" autoUpdateAnimBg="0"/>
      <p:bldP spid="47121" grpId="0" build="p" autoUpdateAnimBg="0"/>
      <p:bldP spid="47123" grpId="0" animBg="1"/>
      <p:bldP spid="471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4091CB-6DC6-498B-954E-114540B3BF56}" type="slidenum">
              <a:rPr lang="en-US"/>
              <a:pPr/>
              <a:t>8</a:t>
            </a:fld>
            <a:endParaRPr lang="en-US" dirty="0"/>
          </a:p>
        </p:txBody>
      </p:sp>
      <p:grpSp>
        <p:nvGrpSpPr>
          <p:cNvPr id="203779" name="Group 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3783" name="Group 2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203791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203795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3796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03792" name="Group 6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203793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3794" name="Rectangl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03784" name="Group 9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203785" name="Group 10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203789" name="AutoShape 11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3790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03786" name="Group 13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203787" name="AutoShape 14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3788" name="Rectangle 15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3568" name="Rectangle 16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356600" cy="1066800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Listening &amp; Following or </a:t>
            </a:r>
            <a:br>
              <a:rPr lang="en-US" dirty="0" smtClean="0"/>
            </a:br>
            <a:r>
              <a:rPr lang="en-US" dirty="0" smtClean="0"/>
              <a:t>Be Out of Sync</a:t>
            </a:r>
          </a:p>
        </p:txBody>
      </p:sp>
      <p:sp>
        <p:nvSpPr>
          <p:cNvPr id="23569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dirty="0" smtClean="0"/>
              <a:t>How to be a separate self while holding others responsible, and without telling them what to do? </a:t>
            </a:r>
          </a:p>
          <a:p>
            <a:pPr lvl="1" eaLnBrk="1" hangingPunct="1"/>
            <a:r>
              <a:rPr lang="en-US" dirty="0" smtClean="0"/>
              <a:t>Use of paradoxical statements and reversals: 	Think outside the stimulus response world.   </a:t>
            </a:r>
          </a:p>
          <a:p>
            <a:pPr lvl="1" eaLnBrk="1" hangingPunct="1"/>
            <a:r>
              <a:rPr lang="en-US" dirty="0" smtClean="0"/>
              <a:t>Holding people responsible. </a:t>
            </a:r>
          </a:p>
          <a:p>
            <a:pPr lvl="1" eaLnBrk="1" hangingPunct="1"/>
            <a:r>
              <a:rPr lang="en-US" dirty="0" smtClean="0"/>
              <a:t>“This is what I would do if I were you, which I am not, at lest not yet.” </a:t>
            </a:r>
          </a:p>
          <a:p>
            <a:pPr eaLnBrk="1" hangingPunct="1"/>
            <a:r>
              <a:rPr lang="en-US" dirty="0" smtClean="0"/>
              <a:t>Learn from mistakes have fun.</a:t>
            </a:r>
          </a:p>
        </p:txBody>
      </p:sp>
      <p:sp>
        <p:nvSpPr>
          <p:cNvPr id="203782" name="Text Box 18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AF40E3B0-3FA5-4FE7-801A-7FD005400DA5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8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0" autoUpdateAnimBg="0"/>
      <p:bldP spid="2356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6" name="Group 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829" name="Group 2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grpSp>
            <p:nvGrpSpPr>
              <p:cNvPr id="205837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480" cy="4320"/>
                <a:chOff x="0" y="0"/>
                <a:chExt cx="480" cy="4320"/>
              </a:xfrm>
            </p:grpSpPr>
            <p:sp>
              <p:nvSpPr>
                <p:cNvPr id="205841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5842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480" cy="4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05838" name="Group 6"/>
              <p:cNvGrpSpPr>
                <a:grpSpLocks/>
              </p:cNvGrpSpPr>
              <p:nvPr/>
            </p:nvGrpSpPr>
            <p:grpSpPr bwMode="auto">
              <a:xfrm>
                <a:off x="288" y="0"/>
                <a:ext cx="1728" cy="735"/>
                <a:chOff x="0" y="0"/>
                <a:chExt cx="1728" cy="735"/>
              </a:xfrm>
            </p:grpSpPr>
            <p:sp>
              <p:nvSpPr>
                <p:cNvPr id="205839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1600" y="14106"/>
                      </a:lnTo>
                      <a:lnTo>
                        <a:pt x="4750" y="14165"/>
                      </a:lnTo>
                      <a:lnTo>
                        <a:pt x="4425" y="14106"/>
                      </a:lnTo>
                      <a:lnTo>
                        <a:pt x="3850" y="14371"/>
                      </a:lnTo>
                      <a:cubicBezTo>
                        <a:pt x="3625" y="14635"/>
                        <a:pt x="3288" y="15076"/>
                        <a:pt x="3075" y="15605"/>
                      </a:cubicBezTo>
                      <a:cubicBezTo>
                        <a:pt x="2863" y="16134"/>
                        <a:pt x="2688" y="16869"/>
                        <a:pt x="2575" y="17544"/>
                      </a:cubicBezTo>
                      <a:cubicBezTo>
                        <a:pt x="2463" y="18220"/>
                        <a:pt x="2425" y="18896"/>
                        <a:pt x="2400" y="19572"/>
                      </a:cubicBezTo>
                      <a:lnTo>
                        <a:pt x="2400" y="21600"/>
                      </a:lnTo>
                      <a:lnTo>
                        <a:pt x="0" y="21600"/>
                      </a:lnTo>
                      <a:lnTo>
                        <a:pt x="0" y="1410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99CC99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5840" name="Rectangle 8"/>
                <p:cNvSpPr>
                  <a:spLocks/>
                </p:cNvSpPr>
                <p:nvPr/>
              </p:nvSpPr>
              <p:spPr bwMode="auto">
                <a:xfrm>
                  <a:off x="0" y="0"/>
                  <a:ext cx="1728" cy="7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05830" name="Group 9"/>
            <p:cNvGrpSpPr>
              <a:grpSpLocks/>
            </p:cNvGrpSpPr>
            <p:nvPr/>
          </p:nvGrpSpPr>
          <p:grpSpPr bwMode="auto">
            <a:xfrm>
              <a:off x="144" y="1236"/>
              <a:ext cx="4656" cy="224"/>
              <a:chOff x="0" y="0"/>
              <a:chExt cx="4656" cy="224"/>
            </a:xfrm>
          </p:grpSpPr>
          <p:grpSp>
            <p:nvGrpSpPr>
              <p:cNvPr id="205831" name="Group 10"/>
              <p:cNvGrpSpPr>
                <a:grpSpLocks/>
              </p:cNvGrpSpPr>
              <p:nvPr/>
            </p:nvGrpSpPr>
            <p:grpSpPr bwMode="auto">
              <a:xfrm>
                <a:off x="240" y="0"/>
                <a:ext cx="4416" cy="224"/>
                <a:chOff x="0" y="0"/>
                <a:chExt cx="4416" cy="224"/>
              </a:xfrm>
            </p:grpSpPr>
            <p:sp>
              <p:nvSpPr>
                <p:cNvPr id="205835" name="AutoShape 11"/>
                <p:cNvSpPr>
                  <a:spLocks/>
                </p:cNvSpPr>
                <p:nvPr/>
              </p:nvSpPr>
              <p:spPr bwMode="auto">
                <a:xfrm>
                  <a:off x="0" y="12"/>
                  <a:ext cx="4416" cy="2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33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5836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05832" name="Group 13"/>
              <p:cNvGrpSpPr>
                <a:grpSpLocks/>
              </p:cNvGrpSpPr>
              <p:nvPr/>
            </p:nvGrpSpPr>
            <p:grpSpPr bwMode="auto">
              <a:xfrm flipH="1">
                <a:off x="0" y="8"/>
                <a:ext cx="248" cy="208"/>
                <a:chOff x="0" y="0"/>
                <a:chExt cx="248" cy="208"/>
              </a:xfrm>
            </p:grpSpPr>
            <p:sp>
              <p:nvSpPr>
                <p:cNvPr id="205833" name="AutoShape 14"/>
                <p:cNvSpPr>
                  <a:spLocks/>
                </p:cNvSpPr>
                <p:nvPr/>
              </p:nvSpPr>
              <p:spPr bwMode="auto">
                <a:xfrm>
                  <a:off x="0" y="3"/>
                  <a:ext cx="248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33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5834" name="Rectangle 15"/>
                <p:cNvSpPr>
                  <a:spLocks/>
                </p:cNvSpPr>
                <p:nvPr/>
              </p:nvSpPr>
              <p:spPr bwMode="auto">
                <a:xfrm flipH="1">
                  <a:off x="155" y="0"/>
                  <a:ext cx="56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05827" name="Text Box 16"/>
          <p:cNvSpPr txBox="1">
            <a:spLocks noChangeArrowheads="1"/>
          </p:cNvSpPr>
          <p:nvPr/>
        </p:nvSpPr>
        <p:spPr bwMode="auto">
          <a:xfrm>
            <a:off x="136525" y="6248400"/>
            <a:ext cx="481013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B778C67B-1680-43A6-AF5F-A2EA8174A4B7}" type="slidenum">
              <a:rPr lang="en-US" sz="2600" b="1">
                <a:solidFill>
                  <a:srgbClr val="FFFFFF"/>
                </a:solidFill>
                <a:cs typeface="Arial" charset="0"/>
              </a:rPr>
              <a:pPr algn="ctr"/>
              <a:t>9</a:t>
            </a:fld>
            <a:endParaRPr lang="en-US" sz="2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1179513" y="1270000"/>
            <a:ext cx="7696200" cy="5194300"/>
          </a:xfrm>
        </p:spPr>
        <p:txBody>
          <a:bodyPr rIns="132080"/>
          <a:lstStyle/>
          <a:p>
            <a:pPr algn="ctr" eaLnBrk="1" hangingPunct="1">
              <a:lnSpc>
                <a:spcPct val="80000"/>
              </a:lnSpc>
              <a:buFont typeface="Wingdings" pitchFamily="-109" charset="2"/>
              <a:buNone/>
            </a:pPr>
            <a:r>
              <a:rPr lang="en-US" b="1" i="1" dirty="0" smtClean="0"/>
              <a:t>You can't control a whole damn family... </a:t>
            </a:r>
            <a:endParaRPr lang="en-US" b="1" i="1" dirty="0" smtClean="0">
              <a:ea typeface="ヒラギノ角ゴ ProN W6" pitchFamily="-109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109" charset="2"/>
              <a:buNone/>
            </a:pPr>
            <a:endParaRPr lang="en-US" dirty="0" smtClean="0"/>
          </a:p>
          <a:p>
            <a:pPr algn="ctr" eaLnBrk="1" hangingPunct="1">
              <a:lnSpc>
                <a:spcPct val="80000"/>
              </a:lnSpc>
              <a:buFont typeface="Wingdings" pitchFamily="-109" charset="2"/>
              <a:buNone/>
            </a:pPr>
            <a:endParaRPr lang="en-US" dirty="0" smtClean="0"/>
          </a:p>
          <a:p>
            <a:pPr algn="ctr" eaLnBrk="1" hangingPunct="1">
              <a:lnSpc>
                <a:spcPct val="80000"/>
              </a:lnSpc>
              <a:buFont typeface="Wingdings" pitchFamily="-109" charset="2"/>
              <a:buNone/>
            </a:pPr>
            <a:r>
              <a:rPr lang="en-US" b="1" i="1" dirty="0" smtClean="0"/>
              <a:t>but you can control you, </a:t>
            </a:r>
            <a:endParaRPr lang="en-US" b="1" i="1" dirty="0" smtClean="0">
              <a:ea typeface="ヒラギノ角ゴ ProN W6" pitchFamily="-109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109" charset="2"/>
              <a:buNone/>
            </a:pPr>
            <a:r>
              <a:rPr lang="en-US" b="1" i="1" dirty="0" smtClean="0"/>
              <a:t>and anytime you can control you, </a:t>
            </a:r>
            <a:endParaRPr lang="en-US" b="1" i="1" dirty="0" smtClean="0">
              <a:ea typeface="ヒラギノ角ゴ ProN W6" pitchFamily="-109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109" charset="2"/>
              <a:buNone/>
            </a:pPr>
            <a:r>
              <a:rPr lang="en-US" b="1" i="1" dirty="0" smtClean="0"/>
              <a:t>the family is a healthier organism. </a:t>
            </a:r>
            <a:endParaRPr lang="en-US" b="1" i="1" dirty="0" smtClean="0">
              <a:ea typeface="ヒラギノ角ゴ ProN W6" pitchFamily="-109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109" charset="2"/>
              <a:buNone/>
            </a:pPr>
            <a:r>
              <a:rPr lang="en-US" b="1" i="1" dirty="0" smtClean="0">
                <a:ea typeface="ヒラギノ角ゴ ProN W6" pitchFamily="-109" charset="-128"/>
              </a:rPr>
              <a:t>		</a:t>
            </a:r>
            <a:r>
              <a:rPr lang="en-US" b="1" i="1" dirty="0" smtClean="0"/>
              <a:t>That is a reason to become a self. </a:t>
            </a:r>
            <a:endParaRPr lang="en-US" b="1" i="1" dirty="0" smtClean="0">
              <a:ea typeface="ヒラギノ角ゴ ProN W6" pitchFamily="-109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109" charset="2"/>
              <a:buNone/>
            </a:pPr>
            <a:endParaRPr lang="en-US" b="1" i="1" dirty="0" smtClean="0">
              <a:ea typeface="ヒラギノ角ゴ ProN W6" pitchFamily="-109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109" charset="2"/>
              <a:buNone/>
            </a:pPr>
            <a:r>
              <a:rPr lang="en-US" b="1" i="1" dirty="0" smtClean="0"/>
              <a:t>The more you can become a self, the more to your advantage, and the families.</a:t>
            </a:r>
            <a:endParaRPr lang="en-US" i="1" dirty="0" smtClean="0"/>
          </a:p>
          <a:p>
            <a:pPr algn="ctr" eaLnBrk="1" hangingPunct="1">
              <a:lnSpc>
                <a:spcPct val="80000"/>
              </a:lnSpc>
              <a:buFont typeface="Wingdings" pitchFamily="-109" charset="2"/>
              <a:buNone/>
            </a:pPr>
            <a:endParaRPr lang="en-US" i="1" dirty="0" smtClean="0"/>
          </a:p>
          <a:p>
            <a:pPr algn="ctr" eaLnBrk="1" hangingPunct="1">
              <a:lnSpc>
                <a:spcPct val="80000"/>
              </a:lnSpc>
              <a:buFont typeface="Wingdings" pitchFamily="-109" charset="2"/>
              <a:buNone/>
            </a:pPr>
            <a:r>
              <a:rPr lang="en-US" i="1" dirty="0" smtClean="0"/>
              <a:t>~  Murray Bowen, M.D.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7" grpId="0" build="p" bldLvl="5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5|2.3|1.6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8|1.9|2.6|3.8|2.9|2.5|2.3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0.1|4|2.9|4.9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3|7.5|4.3|3.3|2|2.3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9|4.2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.4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6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7.5|5.7|8.5|0.4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3|5.5|6|6|6.8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6|9.7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9|8.9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7|2.2|1.8|2.5|1.5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5|3.5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4|6|2.1|1.8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7|5.6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.5|9.4|1.7|0.4|2.6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3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2|5.9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3|1.8|1.6|1.6|1.6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1|3.6|0.5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9|2.3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8|3.3|3.9|3.7|4.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7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8|1.7|2|1.9|2.4|1.8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8|7.5|5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2|1.3|1.5|2.6|3.1|2.5|11.6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6|6.5|4.3|2|1.7|1.9|1.8"/>
</p:tagLst>
</file>

<file path=ppt/theme/theme1.xml><?xml version="1.0" encoding="utf-8"?>
<a:theme xmlns:a="http://schemas.openxmlformats.org/drawingml/2006/main" name="1_Capsules">
  <a:themeElements>
    <a:clrScheme name="">
      <a:dk1>
        <a:srgbClr val="003366"/>
      </a:dk1>
      <a:lt1>
        <a:srgbClr val="FFFFFF"/>
      </a:lt1>
      <a:dk2>
        <a:srgbClr val="000000"/>
      </a:dk2>
      <a:lt2>
        <a:srgbClr val="666699"/>
      </a:lt2>
      <a:accent1>
        <a:srgbClr val="33CCCC"/>
      </a:accent1>
      <a:accent2>
        <a:srgbClr val="3333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apsule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lnDef>
  </a:objectDefaults>
  <a:extraClrSchemeLst>
    <a:extraClrScheme>
      <a:clrScheme name="1_Capsu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sules">
  <a:themeElements>
    <a:clrScheme name="">
      <a:dk1>
        <a:srgbClr val="003366"/>
      </a:dk1>
      <a:lt1>
        <a:srgbClr val="FFFFFF"/>
      </a:lt1>
      <a:dk2>
        <a:srgbClr val="000000"/>
      </a:dk2>
      <a:lt2>
        <a:srgbClr val="666699"/>
      </a:lt2>
      <a:accent1>
        <a:srgbClr val="33CCCC"/>
      </a:accent1>
      <a:accent2>
        <a:srgbClr val="3333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Capsule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lnDef>
  </a:objectDefaults>
  <a:extraClrSchemeLst>
    <a:extraClrScheme>
      <a:clrScheme name="Capsu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Pages>0</Pages>
  <Words>1456</Words>
  <Characters>0</Characters>
  <Application>Microsoft Macintosh PowerPoint</Application>
  <PresentationFormat>On-screen Show (4:3)</PresentationFormat>
  <Lines>0</Lines>
  <Paragraphs>215</Paragraphs>
  <Slides>31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1_Capsules</vt:lpstr>
      <vt:lpstr>Capsules</vt:lpstr>
      <vt:lpstr>Blank</vt:lpstr>
      <vt:lpstr>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Title &amp; Bullets</vt:lpstr>
      <vt:lpstr>Title &amp; Bullets - Left</vt:lpstr>
      <vt:lpstr>Title &amp; Bullets - 2 Column</vt:lpstr>
      <vt:lpstr>Title &amp; Bullets - Right</vt:lpstr>
      <vt:lpstr>Title, Bullets &amp; Photo</vt:lpstr>
      <vt:lpstr>Observations of Change in One Family</vt:lpstr>
      <vt:lpstr>  </vt:lpstr>
      <vt:lpstr>                      Family Interactions         Influencing Behavior  </vt:lpstr>
      <vt:lpstr>We see a Tree</vt:lpstr>
      <vt:lpstr>Bowen Theory Assumption: The Family is a System/Unit</vt:lpstr>
      <vt:lpstr>Observe and then Develop a    Learning Space with Others</vt:lpstr>
      <vt:lpstr>                   Functions of Symptoms    in the Relationship System  </vt:lpstr>
      <vt:lpstr>Listening &amp; Following or  Be Out of Sync</vt:lpstr>
      <vt:lpstr>Slide 9</vt:lpstr>
      <vt:lpstr> Overview of Manic Depressive       Diagnosis in Nuclear Family</vt:lpstr>
      <vt:lpstr>One Small Forest- Family as a Unit</vt:lpstr>
      <vt:lpstr>The Mutigenerational Pattern </vt:lpstr>
      <vt:lpstr>Generations</vt:lpstr>
      <vt:lpstr>Initial Strategy:</vt:lpstr>
      <vt:lpstr>Breaking Pattern of Isolation</vt:lpstr>
      <vt:lpstr>Slide 16</vt:lpstr>
      <vt:lpstr>Slide 17</vt:lpstr>
      <vt:lpstr>Breaking Patterns using NeuroCare</vt:lpstr>
      <vt:lpstr>                                                                                                                                            Pre Eastern State –          11 sessions  4 months    -    2006 </vt:lpstr>
      <vt:lpstr>Slide 20</vt:lpstr>
      <vt:lpstr>Stage two - Drew is Released from Eastern State</vt:lpstr>
      <vt:lpstr>After Five Hospitalizations the Zen Farm Becomes a Learning Space</vt:lpstr>
      <vt:lpstr>Slide 23</vt:lpstr>
      <vt:lpstr>Stage three – 22 sessions, one year and 3 months 2007 and 2008</vt:lpstr>
      <vt:lpstr>AMS Neurofeedback Training:</vt:lpstr>
      <vt:lpstr>Slide 26</vt:lpstr>
      <vt:lpstr>Evidence of Change  </vt:lpstr>
      <vt:lpstr>Slide 28</vt:lpstr>
      <vt:lpstr>Conclusions</vt:lpstr>
      <vt:lpstr>The Zen Farm Could be a Model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Family Model for Community Mental Health</dc:title>
  <dc:creator>andrea schara</dc:creator>
  <cp:lastModifiedBy>Susan Brown</cp:lastModifiedBy>
  <cp:revision>10</cp:revision>
  <dcterms:created xsi:type="dcterms:W3CDTF">2012-02-02T17:51:55Z</dcterms:created>
  <dcterms:modified xsi:type="dcterms:W3CDTF">2012-02-02T17:52:18Z</dcterms:modified>
</cp:coreProperties>
</file>