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Default Extension="wmf" ContentType="image/x-wmf"/>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53" r:id="rId1"/>
  </p:sldMasterIdLst>
  <p:sldIdLst>
    <p:sldId id="256" r:id="rId2"/>
    <p:sldId id="286" r:id="rId3"/>
    <p:sldId id="287" r:id="rId4"/>
    <p:sldId id="288" r:id="rId5"/>
    <p:sldId id="291" r:id="rId6"/>
    <p:sldId id="276" r:id="rId7"/>
    <p:sldId id="283" r:id="rId8"/>
    <p:sldId id="285" r:id="rId9"/>
    <p:sldId id="284" r:id="rId10"/>
    <p:sldId id="267" r:id="rId11"/>
    <p:sldId id="268" r:id="rId12"/>
    <p:sldId id="282" r:id="rId13"/>
    <p:sldId id="277" r:id="rId14"/>
    <p:sldId id="279" r:id="rId15"/>
    <p:sldId id="269" r:id="rId16"/>
    <p:sldId id="280" r:id="rId17"/>
    <p:sldId id="257" r:id="rId18"/>
    <p:sldId id="258" r:id="rId19"/>
    <p:sldId id="259" r:id="rId20"/>
    <p:sldId id="260" r:id="rId21"/>
    <p:sldId id="292" r:id="rId22"/>
    <p:sldId id="262" r:id="rId23"/>
    <p:sldId id="289" r:id="rId24"/>
    <p:sldId id="290"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9FF8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horzBarState="maximized">
    <p:restoredLeft sz="15620" autoAdjust="0"/>
    <p:restoredTop sz="94660"/>
  </p:normalViewPr>
  <p:slideViewPr>
    <p:cSldViewPr>
      <p:cViewPr>
        <p:scale>
          <a:sx n="75" d="100"/>
          <a:sy n="75" d="100"/>
        </p:scale>
        <p:origin x="-1616" y="-7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8850" name="Rectangle 2"/>
          <p:cNvSpPr>
            <a:spLocks noChangeArrowheads="1"/>
          </p:cNvSpPr>
          <p:nvPr/>
        </p:nvSpPr>
        <p:spPr bwMode="ltGray">
          <a:xfrm>
            <a:off x="0" y="0"/>
            <a:ext cx="825500" cy="6858000"/>
          </a:xfrm>
          <a:prstGeom prst="rect">
            <a:avLst/>
          </a:prstGeom>
          <a:solidFill>
            <a:schemeClr val="tx2">
              <a:alpha val="50000"/>
            </a:schemeClr>
          </a:solidFill>
          <a:ln w="9525">
            <a:noFill/>
            <a:miter lim="800000"/>
            <a:headEnd/>
            <a:tailEnd/>
          </a:ln>
        </p:spPr>
        <p:txBody>
          <a:bodyPr wrap="none" anchor="ctr"/>
          <a:lstStyle/>
          <a:p>
            <a:pPr algn="ctr" eaLnBrk="1" hangingPunct="1"/>
            <a:endParaRPr kumimoji="1" lang="en-US" sz="2400">
              <a:latin typeface="Times New Roman" pitchFamily="18" charset="0"/>
            </a:endParaRPr>
          </a:p>
        </p:txBody>
      </p:sp>
      <p:sp>
        <p:nvSpPr>
          <p:cNvPr id="78851" name="Rectangle 3"/>
          <p:cNvSpPr>
            <a:spLocks noGrp="1" noChangeArrowheads="1"/>
          </p:cNvSpPr>
          <p:nvPr>
            <p:ph type="ctrTitle"/>
          </p:nvPr>
        </p:nvSpPr>
        <p:spPr>
          <a:xfrm>
            <a:off x="990600" y="1171575"/>
            <a:ext cx="7467600" cy="2105025"/>
          </a:xfrm>
        </p:spPr>
        <p:txBody>
          <a:bodyPr/>
          <a:lstStyle>
            <a:lvl1pPr>
              <a:defRPr/>
            </a:lvl1pPr>
          </a:lstStyle>
          <a:p>
            <a:r>
              <a:rPr lang="en-US"/>
              <a:t>Click to edit Master title style</a:t>
            </a:r>
          </a:p>
        </p:txBody>
      </p:sp>
      <p:sp>
        <p:nvSpPr>
          <p:cNvPr id="78852" name="Rectangle 4"/>
          <p:cNvSpPr>
            <a:spLocks noGrp="1" noChangeArrowheads="1"/>
          </p:cNvSpPr>
          <p:nvPr>
            <p:ph type="subTitle" idx="1"/>
          </p:nvPr>
        </p:nvSpPr>
        <p:spPr>
          <a:xfrm>
            <a:off x="1447800" y="3886200"/>
            <a:ext cx="6400800" cy="1752600"/>
          </a:xfrm>
        </p:spPr>
        <p:txBody>
          <a:bodyPr/>
          <a:lstStyle>
            <a:lvl1pPr marL="0" indent="0" algn="ctr">
              <a:buFont typeface="Zapf Dingbats" charset="2"/>
              <a:buNone/>
              <a:defRPr/>
            </a:lvl1pPr>
          </a:lstStyle>
          <a:p>
            <a:r>
              <a:rPr lang="en-US"/>
              <a:t>Click to edit Master subtitle style</a:t>
            </a:r>
          </a:p>
        </p:txBody>
      </p:sp>
      <p:sp>
        <p:nvSpPr>
          <p:cNvPr id="78853" name="Rectangle 5"/>
          <p:cNvSpPr>
            <a:spLocks noGrp="1" noChangeArrowheads="1"/>
          </p:cNvSpPr>
          <p:nvPr>
            <p:ph type="dt" sz="half" idx="2"/>
          </p:nvPr>
        </p:nvSpPr>
        <p:spPr bwMode="auto">
          <a:xfrm>
            <a:off x="838200" y="6248400"/>
            <a:ext cx="1752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a:solidFill>
                  <a:srgbClr val="CCECFF"/>
                </a:solidFill>
                <a:latin typeface="Times New Roman" pitchFamily="18" charset="0"/>
              </a:defRPr>
            </a:lvl1pPr>
          </a:lstStyle>
          <a:p>
            <a:endParaRPr lang="en-US"/>
          </a:p>
        </p:txBody>
      </p:sp>
      <p:sp>
        <p:nvSpPr>
          <p:cNvPr id="78854" name="Rectangle 6"/>
          <p:cNvSpPr>
            <a:spLocks noGrp="1" noChangeArrowheads="1"/>
          </p:cNvSpPr>
          <p:nvPr>
            <p:ph type="ftr" sz="quarter" idx="3"/>
          </p:nvPr>
        </p:nvSpPr>
        <p:spPr>
          <a:xfrm>
            <a:off x="3276600" y="6248400"/>
            <a:ext cx="2895600" cy="457200"/>
          </a:xfrm>
        </p:spPr>
        <p:txBody>
          <a:bodyPr/>
          <a:lstStyle>
            <a:lvl1pPr>
              <a:defRPr sz="1400" b="0">
                <a:effectLst/>
                <a:latin typeface="Times New Roman" pitchFamily="18" charset="0"/>
              </a:defRPr>
            </a:lvl1pPr>
          </a:lstStyle>
          <a:p>
            <a:endParaRPr lang="en-US"/>
          </a:p>
        </p:txBody>
      </p:sp>
      <p:sp>
        <p:nvSpPr>
          <p:cNvPr id="78855" name="Rectangle 7"/>
          <p:cNvSpPr>
            <a:spLocks noGrp="1" noChangeArrowheads="1"/>
          </p:cNvSpPr>
          <p:nvPr>
            <p:ph type="sldNum" sz="quarter" idx="4"/>
          </p:nvPr>
        </p:nvSpPr>
        <p:spPr bwMode="auto">
          <a:xfrm>
            <a:off x="69342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rgbClr val="CCECFF"/>
                </a:solidFill>
                <a:latin typeface="Times New Roman" pitchFamily="18" charset="0"/>
              </a:defRPr>
            </a:lvl1pPr>
          </a:lstStyle>
          <a:p>
            <a:fld id="{79B6AA38-E91E-4D2A-B09E-38B7508B4222}" type="slidenum">
              <a:rPr lang="en-US"/>
              <a:pPr/>
              <a:t>‹#›</a:t>
            </a:fld>
            <a:endParaRPr lang="en-US"/>
          </a:p>
        </p:txBody>
      </p:sp>
      <p:sp>
        <p:nvSpPr>
          <p:cNvPr id="78856" name="Rectangle 8"/>
          <p:cNvSpPr>
            <a:spLocks noChangeArrowheads="1"/>
          </p:cNvSpPr>
          <p:nvPr/>
        </p:nvSpPr>
        <p:spPr bwMode="ltGray">
          <a:xfrm>
            <a:off x="0" y="3543300"/>
            <a:ext cx="3343275" cy="122238"/>
          </a:xfrm>
          <a:prstGeom prst="rect">
            <a:avLst/>
          </a:prstGeom>
          <a:solidFill>
            <a:schemeClr val="bg2">
              <a:alpha val="50000"/>
            </a:schemeClr>
          </a:solidFill>
          <a:ln w="9525">
            <a:noFill/>
            <a:miter lim="800000"/>
            <a:headEnd/>
            <a:tailEnd/>
          </a:ln>
        </p:spPr>
        <p:txBody>
          <a:bodyPr wrap="none" anchor="ctr"/>
          <a:lstStyle/>
          <a:p>
            <a:pPr algn="ctr" eaLnBrk="1" hangingPunct="1"/>
            <a:endParaRPr kumimoji="1" lang="en-US" sz="2400">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685800" y="6400800"/>
            <a:ext cx="7696200" cy="228600"/>
          </a:xfrm>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85800" y="6400800"/>
            <a:ext cx="7696200" cy="228600"/>
          </a:xfrm>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228600" y="4572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78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29" name="Rectangle 5"/>
          <p:cNvSpPr>
            <a:spLocks noGrp="1" noChangeArrowheads="1"/>
          </p:cNvSpPr>
          <p:nvPr>
            <p:ph type="ftr" sz="quarter" idx="3"/>
          </p:nvPr>
        </p:nvSpPr>
        <p:spPr bwMode="auto">
          <a:xfrm>
            <a:off x="685800" y="6400800"/>
            <a:ext cx="7696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50000"/>
              </a:spcBef>
              <a:defRPr sz="1200" b="1">
                <a:solidFill>
                  <a:srgbClr val="CCECFF"/>
                </a:solidFill>
                <a:effectLst>
                  <a:outerShdw blurRad="38100" dist="38100" dir="2700000" algn="tl">
                    <a:srgbClr val="000000"/>
                  </a:outerShdw>
                </a:effectLst>
                <a:latin typeface="Futura Hv BT" pitchFamily="34" charset="0"/>
              </a:defRPr>
            </a:lvl1pPr>
          </a:lstStyle>
          <a:p>
            <a:r>
              <a:rPr lang="en-US"/>
              <a:t>Edward B. O'Malley, PhD, D,ABSM                           Merlyn Hurd, PhD, BCIAC/EEG Fellow</a:t>
            </a:r>
            <a:endParaRPr lang="en-US" sz="2400"/>
          </a:p>
        </p:txBody>
      </p:sp>
      <p:sp>
        <p:nvSpPr>
          <p:cNvPr id="77831" name="Rectangle 7"/>
          <p:cNvSpPr>
            <a:spLocks noChangeArrowheads="1"/>
          </p:cNvSpPr>
          <p:nvPr/>
        </p:nvSpPr>
        <p:spPr bwMode="gray">
          <a:xfrm>
            <a:off x="0" y="1638300"/>
            <a:ext cx="3343275" cy="122238"/>
          </a:xfrm>
          <a:prstGeom prst="rect">
            <a:avLst/>
          </a:prstGeom>
          <a:solidFill>
            <a:schemeClr val="bg2">
              <a:alpha val="50000"/>
            </a:schemeClr>
          </a:solidFill>
          <a:ln w="9525">
            <a:noFill/>
            <a:miter lim="800000"/>
            <a:headEnd/>
            <a:tailEnd/>
          </a:ln>
        </p:spPr>
        <p:txBody>
          <a:bodyPr wrap="none" anchor="ctr"/>
          <a:lstStyle/>
          <a:p>
            <a:pPr algn="ctr" eaLnBrk="1" hangingPunct="1"/>
            <a:endParaRPr kumimoji="1" lang="en-US" sz="2400">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sldNum="0" hdr="0" dt="0"/>
  <p:txStyles>
    <p:titleStyle>
      <a:lvl1pPr algn="r" rtl="0" fontAlgn="base">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r" rtl="0" fontAlgn="base">
        <a:spcBef>
          <a:spcPct val="0"/>
        </a:spcBef>
        <a:spcAft>
          <a:spcPct val="0"/>
        </a:spcAft>
        <a:defRPr sz="3600">
          <a:solidFill>
            <a:schemeClr val="tx2"/>
          </a:solidFill>
          <a:effectLst>
            <a:outerShdw blurRad="38100" dist="38100" dir="2700000" algn="tl">
              <a:srgbClr val="000000"/>
            </a:outerShdw>
          </a:effectLst>
          <a:latin typeface="Futura XBlk BT" pitchFamily="34" charset="0"/>
        </a:defRPr>
      </a:lvl2pPr>
      <a:lvl3pPr algn="r" rtl="0" fontAlgn="base">
        <a:spcBef>
          <a:spcPct val="0"/>
        </a:spcBef>
        <a:spcAft>
          <a:spcPct val="0"/>
        </a:spcAft>
        <a:defRPr sz="3600">
          <a:solidFill>
            <a:schemeClr val="tx2"/>
          </a:solidFill>
          <a:effectLst>
            <a:outerShdw blurRad="38100" dist="38100" dir="2700000" algn="tl">
              <a:srgbClr val="000000"/>
            </a:outerShdw>
          </a:effectLst>
          <a:latin typeface="Futura XBlk BT" pitchFamily="34" charset="0"/>
        </a:defRPr>
      </a:lvl3pPr>
      <a:lvl4pPr algn="r" rtl="0" fontAlgn="base">
        <a:spcBef>
          <a:spcPct val="0"/>
        </a:spcBef>
        <a:spcAft>
          <a:spcPct val="0"/>
        </a:spcAft>
        <a:defRPr sz="3600">
          <a:solidFill>
            <a:schemeClr val="tx2"/>
          </a:solidFill>
          <a:effectLst>
            <a:outerShdw blurRad="38100" dist="38100" dir="2700000" algn="tl">
              <a:srgbClr val="000000"/>
            </a:outerShdw>
          </a:effectLst>
          <a:latin typeface="Futura XBlk BT" pitchFamily="34" charset="0"/>
        </a:defRPr>
      </a:lvl4pPr>
      <a:lvl5pPr algn="r" rtl="0" fontAlgn="base">
        <a:spcBef>
          <a:spcPct val="0"/>
        </a:spcBef>
        <a:spcAft>
          <a:spcPct val="0"/>
        </a:spcAft>
        <a:defRPr sz="3600">
          <a:solidFill>
            <a:schemeClr val="tx2"/>
          </a:solidFill>
          <a:effectLst>
            <a:outerShdw blurRad="38100" dist="38100" dir="2700000" algn="tl">
              <a:srgbClr val="000000"/>
            </a:outerShdw>
          </a:effectLst>
          <a:latin typeface="Futura XBlk BT" pitchFamily="34" charset="0"/>
        </a:defRPr>
      </a:lvl5pPr>
      <a:lvl6pPr marL="457200" algn="r" rtl="0" fontAlgn="base">
        <a:spcBef>
          <a:spcPct val="0"/>
        </a:spcBef>
        <a:spcAft>
          <a:spcPct val="0"/>
        </a:spcAft>
        <a:defRPr sz="3600">
          <a:solidFill>
            <a:schemeClr val="tx2"/>
          </a:solidFill>
          <a:effectLst>
            <a:outerShdw blurRad="38100" dist="38100" dir="2700000" algn="tl">
              <a:srgbClr val="000000"/>
            </a:outerShdw>
          </a:effectLst>
          <a:latin typeface="Futura XBlk BT" pitchFamily="34" charset="0"/>
        </a:defRPr>
      </a:lvl6pPr>
      <a:lvl7pPr marL="914400" algn="r" rtl="0" fontAlgn="base">
        <a:spcBef>
          <a:spcPct val="0"/>
        </a:spcBef>
        <a:spcAft>
          <a:spcPct val="0"/>
        </a:spcAft>
        <a:defRPr sz="3600">
          <a:solidFill>
            <a:schemeClr val="tx2"/>
          </a:solidFill>
          <a:effectLst>
            <a:outerShdw blurRad="38100" dist="38100" dir="2700000" algn="tl">
              <a:srgbClr val="000000"/>
            </a:outerShdw>
          </a:effectLst>
          <a:latin typeface="Futura XBlk BT" pitchFamily="34" charset="0"/>
        </a:defRPr>
      </a:lvl7pPr>
      <a:lvl8pPr marL="1371600" algn="r" rtl="0" fontAlgn="base">
        <a:spcBef>
          <a:spcPct val="0"/>
        </a:spcBef>
        <a:spcAft>
          <a:spcPct val="0"/>
        </a:spcAft>
        <a:defRPr sz="3600">
          <a:solidFill>
            <a:schemeClr val="tx2"/>
          </a:solidFill>
          <a:effectLst>
            <a:outerShdw blurRad="38100" dist="38100" dir="2700000" algn="tl">
              <a:srgbClr val="000000"/>
            </a:outerShdw>
          </a:effectLst>
          <a:latin typeface="Futura XBlk BT" pitchFamily="34" charset="0"/>
        </a:defRPr>
      </a:lvl8pPr>
      <a:lvl9pPr marL="1828800" algn="r" rtl="0" fontAlgn="base">
        <a:spcBef>
          <a:spcPct val="0"/>
        </a:spcBef>
        <a:spcAft>
          <a:spcPct val="0"/>
        </a:spcAft>
        <a:defRPr sz="3600">
          <a:solidFill>
            <a:schemeClr val="tx2"/>
          </a:solidFill>
          <a:effectLst>
            <a:outerShdw blurRad="38100" dist="38100" dir="2700000" algn="tl">
              <a:srgbClr val="000000"/>
            </a:outerShdw>
          </a:effectLst>
          <a:latin typeface="Futura XBlk BT" pitchFamily="34" charset="0"/>
        </a:defRPr>
      </a:lvl9pPr>
    </p:titleStyle>
    <p:bodyStyle>
      <a:lvl1pPr marL="342900" indent="-342900" algn="l" rtl="0" fontAlgn="base">
        <a:lnSpc>
          <a:spcPct val="70000"/>
        </a:lnSpc>
        <a:spcBef>
          <a:spcPct val="20000"/>
        </a:spcBef>
        <a:spcAft>
          <a:spcPct val="0"/>
        </a:spcAft>
        <a:buClr>
          <a:srgbClr val="69FF8D"/>
        </a:buClr>
        <a:buSzPct val="50000"/>
        <a:buFont typeface="Zapf Dingbat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lnSpc>
          <a:spcPct val="70000"/>
        </a:lnSpc>
        <a:spcBef>
          <a:spcPct val="20000"/>
        </a:spcBef>
        <a:spcAft>
          <a:spcPct val="0"/>
        </a:spcAft>
        <a:buClr>
          <a:srgbClr val="69FF8D"/>
        </a:buClr>
        <a:buSzPct val="50000"/>
        <a:buFont typeface="Zapf Dingbat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lnSpc>
          <a:spcPct val="70000"/>
        </a:lnSpc>
        <a:spcBef>
          <a:spcPct val="20000"/>
        </a:spcBef>
        <a:spcAft>
          <a:spcPct val="0"/>
        </a:spcAft>
        <a:buClr>
          <a:srgbClr val="69FF8D"/>
        </a:buClr>
        <a:buSzPct val="50000"/>
        <a:buFont typeface="Zapf Dingbat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lnSpc>
          <a:spcPct val="70000"/>
        </a:lnSpc>
        <a:spcBef>
          <a:spcPct val="20000"/>
        </a:spcBef>
        <a:spcAft>
          <a:spcPct val="0"/>
        </a:spcAft>
        <a:buClr>
          <a:srgbClr val="69FF8D"/>
        </a:buClr>
        <a:buSzPct val="50000"/>
        <a:buFont typeface="Zapf Dingbat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lnSpc>
          <a:spcPct val="70000"/>
        </a:lnSpc>
        <a:spcBef>
          <a:spcPct val="20000"/>
        </a:spcBef>
        <a:spcAft>
          <a:spcPct val="0"/>
        </a:spcAft>
        <a:buClr>
          <a:srgbClr val="69FF8D"/>
        </a:buClr>
        <a:buSzPct val="50000"/>
        <a:buFont typeface="Zapf Dingbat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lnSpc>
          <a:spcPct val="70000"/>
        </a:lnSpc>
        <a:spcBef>
          <a:spcPct val="20000"/>
        </a:spcBef>
        <a:spcAft>
          <a:spcPct val="0"/>
        </a:spcAft>
        <a:buClr>
          <a:srgbClr val="69FF8D"/>
        </a:buClr>
        <a:buSzPct val="50000"/>
        <a:buFont typeface="Zapf Dingbat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lnSpc>
          <a:spcPct val="70000"/>
        </a:lnSpc>
        <a:spcBef>
          <a:spcPct val="20000"/>
        </a:spcBef>
        <a:spcAft>
          <a:spcPct val="0"/>
        </a:spcAft>
        <a:buClr>
          <a:srgbClr val="69FF8D"/>
        </a:buClr>
        <a:buSzPct val="50000"/>
        <a:buFont typeface="Zapf Dingbat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lnSpc>
          <a:spcPct val="70000"/>
        </a:lnSpc>
        <a:spcBef>
          <a:spcPct val="20000"/>
        </a:spcBef>
        <a:spcAft>
          <a:spcPct val="0"/>
        </a:spcAft>
        <a:buClr>
          <a:srgbClr val="69FF8D"/>
        </a:buClr>
        <a:buSzPct val="50000"/>
        <a:buFont typeface="Zapf Dingbat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lnSpc>
          <a:spcPct val="70000"/>
        </a:lnSpc>
        <a:spcBef>
          <a:spcPct val="20000"/>
        </a:spcBef>
        <a:spcAft>
          <a:spcPct val="0"/>
        </a:spcAft>
        <a:buClr>
          <a:srgbClr val="69FF8D"/>
        </a:buClr>
        <a:buSzPct val="50000"/>
        <a:buFont typeface="Zapf Dingbat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2.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09600" y="381000"/>
            <a:ext cx="7696200" cy="2590800"/>
          </a:xfrm>
        </p:spPr>
        <p:txBody>
          <a:bodyPr/>
          <a:lstStyle/>
          <a:p>
            <a:r>
              <a:rPr lang="en-US" sz="4000"/>
              <a:t>Global qEEG Changes Associated With Non-frequency &amp; Non-site Specific Neurofeedback Training</a:t>
            </a:r>
          </a:p>
        </p:txBody>
      </p:sp>
      <p:sp>
        <p:nvSpPr>
          <p:cNvPr id="29699" name="Rectangle 3"/>
          <p:cNvSpPr>
            <a:spLocks noGrp="1" noChangeArrowheads="1"/>
          </p:cNvSpPr>
          <p:nvPr>
            <p:ph type="subTitle" idx="1"/>
          </p:nvPr>
        </p:nvSpPr>
        <p:spPr>
          <a:xfrm>
            <a:off x="1143000" y="3733800"/>
            <a:ext cx="7162800" cy="2743200"/>
          </a:xfrm>
        </p:spPr>
        <p:txBody>
          <a:bodyPr/>
          <a:lstStyle/>
          <a:p>
            <a:pPr algn="r">
              <a:lnSpc>
                <a:spcPct val="80000"/>
              </a:lnSpc>
            </a:pPr>
            <a:r>
              <a:rPr lang="en-US" sz="2400" b="1"/>
              <a:t>Edward B. O'Malley, PhD, D,ABSM</a:t>
            </a:r>
            <a:endParaRPr lang="en-US" sz="2400"/>
          </a:p>
          <a:p>
            <a:pPr algn="r">
              <a:lnSpc>
                <a:spcPct val="100000"/>
              </a:lnSpc>
            </a:pPr>
            <a:r>
              <a:rPr lang="en-US" sz="2400"/>
              <a:t>Director, Norwalk Hospital Sleep Disorders Center</a:t>
            </a:r>
          </a:p>
          <a:p>
            <a:pPr algn="r">
              <a:lnSpc>
                <a:spcPct val="100000"/>
              </a:lnSpc>
            </a:pPr>
            <a:r>
              <a:rPr lang="en-US" sz="2400"/>
              <a:t>Norwalk CT</a:t>
            </a:r>
          </a:p>
          <a:p>
            <a:pPr algn="r">
              <a:lnSpc>
                <a:spcPct val="100000"/>
              </a:lnSpc>
            </a:pPr>
            <a:r>
              <a:rPr lang="en-US" sz="2400"/>
              <a:t>Merlyn Hurd, PhD, BCIAC/EEG Fellow</a:t>
            </a:r>
          </a:p>
          <a:p>
            <a:pPr algn="r">
              <a:lnSpc>
                <a:spcPct val="100000"/>
              </a:lnSpc>
            </a:pPr>
            <a:r>
              <a:rPr lang="en-US" sz="2400"/>
              <a:t>New York, NY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Edward B. O'Malley, PhD, D,ABSM                           Merlyn Hurd, PhD, BCIAC/EEG Fellow</a:t>
            </a:r>
            <a:endParaRPr lang="en-US" sz="2400"/>
          </a:p>
        </p:txBody>
      </p:sp>
      <p:sp>
        <p:nvSpPr>
          <p:cNvPr id="80898" name="Rectangle 2"/>
          <p:cNvSpPr>
            <a:spLocks noGrp="1" noChangeArrowheads="1"/>
          </p:cNvSpPr>
          <p:nvPr>
            <p:ph type="title"/>
          </p:nvPr>
        </p:nvSpPr>
        <p:spPr>
          <a:xfrm>
            <a:off x="685800" y="457200"/>
            <a:ext cx="7772400" cy="762000"/>
          </a:xfrm>
        </p:spPr>
        <p:txBody>
          <a:bodyPr/>
          <a:lstStyle/>
          <a:p>
            <a:r>
              <a:rPr lang="en-US"/>
              <a:t>Auto Correlation Measure</a:t>
            </a:r>
          </a:p>
        </p:txBody>
      </p:sp>
      <p:sp>
        <p:nvSpPr>
          <p:cNvPr id="80899" name="Rectangle 3"/>
          <p:cNvSpPr>
            <a:spLocks noGrp="1" noChangeArrowheads="1"/>
          </p:cNvSpPr>
          <p:nvPr>
            <p:ph type="body" idx="1"/>
          </p:nvPr>
        </p:nvSpPr>
        <p:spPr>
          <a:xfrm>
            <a:off x="1600200" y="1981200"/>
            <a:ext cx="6858000" cy="4133850"/>
          </a:xfrm>
        </p:spPr>
        <p:txBody>
          <a:bodyPr/>
          <a:lstStyle/>
          <a:p>
            <a:pPr>
              <a:buFont typeface="Zapf Dingbats" charset="2"/>
              <a:buNone/>
            </a:pPr>
            <a:endParaRPr lang="en-US" sz="2800"/>
          </a:p>
          <a:p>
            <a:pPr algn="r">
              <a:lnSpc>
                <a:spcPct val="100000"/>
              </a:lnSpc>
              <a:buFont typeface="Zapf Dingbats" charset="2"/>
              <a:buNone/>
            </a:pPr>
            <a:r>
              <a:rPr lang="en-US" sz="2800"/>
              <a:t>Time-lag the individual moments of the collected data stream</a:t>
            </a:r>
          </a:p>
          <a:p>
            <a:pPr algn="r">
              <a:lnSpc>
                <a:spcPct val="100000"/>
              </a:lnSpc>
              <a:buFont typeface="Zapf Dingbats" charset="2"/>
              <a:buNone/>
            </a:pPr>
            <a:endParaRPr lang="en-US" sz="2800"/>
          </a:p>
          <a:p>
            <a:pPr algn="r">
              <a:lnSpc>
                <a:spcPct val="100000"/>
              </a:lnSpc>
              <a:buFont typeface="Zapf Dingbats" charset="2"/>
              <a:buNone/>
            </a:pPr>
            <a:r>
              <a:rPr lang="en-US" sz="2800"/>
              <a:t>Allows visualization of how similar those moments of the time-frequency analysis are to themselves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Edward B. O'Malley, PhD, D,ABSM                           Merlyn Hurd, PhD, BCIAC/EEG Fellow</a:t>
            </a:r>
            <a:endParaRPr lang="en-US" sz="2400"/>
          </a:p>
        </p:txBody>
      </p:sp>
      <p:sp>
        <p:nvSpPr>
          <p:cNvPr id="81922" name="Rectangle 2"/>
          <p:cNvSpPr>
            <a:spLocks noGrp="1" noChangeArrowheads="1"/>
          </p:cNvSpPr>
          <p:nvPr>
            <p:ph type="title"/>
          </p:nvPr>
        </p:nvSpPr>
        <p:spPr>
          <a:xfrm>
            <a:off x="914400" y="685800"/>
            <a:ext cx="7543800" cy="762000"/>
          </a:xfrm>
        </p:spPr>
        <p:txBody>
          <a:bodyPr/>
          <a:lstStyle/>
          <a:p>
            <a:r>
              <a:rPr lang="en-US" sz="3200"/>
              <a:t>Cross Correlation Of Autocorrelation (CCAC) Measure</a:t>
            </a:r>
          </a:p>
        </p:txBody>
      </p:sp>
      <p:sp>
        <p:nvSpPr>
          <p:cNvPr id="81923" name="Rectangle 3"/>
          <p:cNvSpPr>
            <a:spLocks noGrp="1" noChangeArrowheads="1"/>
          </p:cNvSpPr>
          <p:nvPr>
            <p:ph type="body" idx="1"/>
          </p:nvPr>
        </p:nvSpPr>
        <p:spPr>
          <a:xfrm>
            <a:off x="685800" y="1905000"/>
            <a:ext cx="7772400" cy="4343400"/>
          </a:xfrm>
        </p:spPr>
        <p:txBody>
          <a:bodyPr/>
          <a:lstStyle/>
          <a:p>
            <a:pPr algn="r">
              <a:lnSpc>
                <a:spcPct val="100000"/>
              </a:lnSpc>
              <a:buFont typeface="Zapf Dingbats" charset="2"/>
              <a:buNone/>
            </a:pPr>
            <a:r>
              <a:rPr lang="en-US" sz="2800"/>
              <a:t>Correlate the two “time series” derived from the auto correlations</a:t>
            </a:r>
          </a:p>
          <a:p>
            <a:pPr algn="r">
              <a:lnSpc>
                <a:spcPct val="40000"/>
              </a:lnSpc>
              <a:buFont typeface="Zapf Dingbats" charset="2"/>
              <a:buNone/>
            </a:pPr>
            <a:endParaRPr lang="en-US" sz="2800"/>
          </a:p>
          <a:p>
            <a:pPr algn="r">
              <a:lnSpc>
                <a:spcPct val="100000"/>
              </a:lnSpc>
              <a:buFont typeface="Zapf Dingbats" charset="2"/>
              <a:buNone/>
            </a:pPr>
            <a:r>
              <a:rPr lang="en-US" sz="2800"/>
              <a:t>Visualize the similarity between each trajectory of those analyses</a:t>
            </a:r>
          </a:p>
          <a:p>
            <a:pPr algn="r">
              <a:lnSpc>
                <a:spcPct val="40000"/>
              </a:lnSpc>
              <a:buFont typeface="Zapf Dingbats" charset="2"/>
              <a:buNone/>
            </a:pPr>
            <a:endParaRPr lang="en-US" sz="2800"/>
          </a:p>
          <a:p>
            <a:pPr algn="r">
              <a:lnSpc>
                <a:spcPct val="100000"/>
              </a:lnSpc>
              <a:buFont typeface="Zapf Dingbats" charset="2"/>
              <a:buNone/>
            </a:pPr>
            <a:r>
              <a:rPr lang="en-US" sz="2800"/>
              <a:t>Maximally resilient and flexible systems will approach a gentle, logarithmic, flat correlation line across the spectral analysis</a:t>
            </a:r>
            <a:r>
              <a:rPr lang="en-US" sz="240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t>Edward B. O'Malley, PhD, D,ABSM                           Merlyn Hurd, PhD, BCIAC/EEG Fellow</a:t>
            </a:r>
            <a:endParaRPr lang="en-US" sz="2400"/>
          </a:p>
        </p:txBody>
      </p:sp>
      <p:sp>
        <p:nvSpPr>
          <p:cNvPr id="98306" name="Text Box 2"/>
          <p:cNvSpPr txBox="1">
            <a:spLocks noChangeArrowheads="1"/>
          </p:cNvSpPr>
          <p:nvPr/>
        </p:nvSpPr>
        <p:spPr bwMode="auto">
          <a:xfrm>
            <a:off x="6781800" y="2066925"/>
            <a:ext cx="2209800" cy="4486275"/>
          </a:xfrm>
          <a:prstGeom prst="rect">
            <a:avLst/>
          </a:prstGeom>
          <a:noFill/>
          <a:ln w="9525">
            <a:noFill/>
            <a:miter lim="800000"/>
            <a:headEnd/>
            <a:tailEnd/>
          </a:ln>
          <a:effectLst/>
        </p:spPr>
        <p:txBody>
          <a:bodyPr>
            <a:spAutoFit/>
          </a:bodyPr>
          <a:lstStyle/>
          <a:p>
            <a:r>
              <a:rPr lang="en-US">
                <a:latin typeface="Futura Lt BT" pitchFamily="34" charset="0"/>
              </a:rPr>
              <a:t>Pre (yellow-dash) and Post (red-solid) Training Session Baselines</a:t>
            </a:r>
          </a:p>
          <a:p>
            <a:endParaRPr lang="en-US">
              <a:latin typeface="Futura Lt BT" pitchFamily="34" charset="0"/>
            </a:endParaRPr>
          </a:p>
          <a:p>
            <a:r>
              <a:rPr lang="en-US">
                <a:latin typeface="Futura Lt BT" pitchFamily="34" charset="0"/>
              </a:rPr>
              <a:t>Autocorrelation of C3 crosscorrelated to autocorrelation of C4</a:t>
            </a:r>
          </a:p>
          <a:p>
            <a:endParaRPr lang="en-US">
              <a:latin typeface="Futura Lt BT" pitchFamily="34" charset="0"/>
            </a:endParaRPr>
          </a:p>
          <a:p>
            <a:r>
              <a:rPr lang="en-US">
                <a:latin typeface="Futura Lt BT" pitchFamily="34" charset="0"/>
              </a:rPr>
              <a:t>Dramatic decrease in emergent variability seen pre to post baseline</a:t>
            </a:r>
          </a:p>
          <a:p>
            <a:pPr>
              <a:buFontTx/>
              <a:buChar char="•"/>
            </a:pPr>
            <a:endParaRPr lang="en-US">
              <a:latin typeface="Futura Lt BT" pitchFamily="34" charset="0"/>
            </a:endParaRPr>
          </a:p>
          <a:p>
            <a:endParaRPr lang="en-US">
              <a:latin typeface="Futura Lt BT" pitchFamily="34" charset="0"/>
            </a:endParaRPr>
          </a:p>
        </p:txBody>
      </p:sp>
      <p:sp>
        <p:nvSpPr>
          <p:cNvPr id="98308" name="Rectangle 4"/>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sp>
        <p:nvSpPr>
          <p:cNvPr id="98309" name="Rectangle 5"/>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sp>
        <p:nvSpPr>
          <p:cNvPr id="98312" name="Rectangle 8"/>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sp>
        <p:nvSpPr>
          <p:cNvPr id="98313" name="Text Box 9"/>
          <p:cNvSpPr txBox="1">
            <a:spLocks noChangeArrowheads="1"/>
          </p:cNvSpPr>
          <p:nvPr/>
        </p:nvSpPr>
        <p:spPr bwMode="auto">
          <a:xfrm>
            <a:off x="0" y="228600"/>
            <a:ext cx="8686800" cy="1190625"/>
          </a:xfrm>
          <a:prstGeom prst="rect">
            <a:avLst/>
          </a:prstGeom>
          <a:noFill/>
          <a:ln w="9525">
            <a:noFill/>
            <a:miter lim="800000"/>
            <a:headEnd/>
            <a:tailEnd/>
          </a:ln>
          <a:effectLst/>
        </p:spPr>
        <p:txBody>
          <a:bodyPr>
            <a:spAutoFit/>
          </a:bodyPr>
          <a:lstStyle/>
          <a:p>
            <a:pPr algn="r"/>
            <a:r>
              <a:rPr lang="en-US" sz="3600">
                <a:solidFill>
                  <a:schemeClr val="tx2"/>
                </a:solidFill>
                <a:effectLst>
                  <a:outerShdw blurRad="38100" dist="38100" dir="2700000" algn="tl">
                    <a:srgbClr val="000000"/>
                  </a:outerShdw>
                </a:effectLst>
                <a:latin typeface="Futura XBlk BT" pitchFamily="34" charset="0"/>
              </a:rPr>
              <a:t>Baseline Pre-Post Training Session CCACs</a:t>
            </a:r>
          </a:p>
        </p:txBody>
      </p:sp>
      <p:sp>
        <p:nvSpPr>
          <p:cNvPr id="98315" name="Rectangle 11"/>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pic>
        <p:nvPicPr>
          <p:cNvPr id="98314" name="Picture 10"/>
          <p:cNvPicPr>
            <a:picLocks noChangeAspect="1" noChangeArrowheads="1"/>
          </p:cNvPicPr>
          <p:nvPr/>
        </p:nvPicPr>
        <p:blipFill>
          <a:blip r:embed="rId2" cstate="print"/>
          <a:srcRect t="10127" b="4161"/>
          <a:stretch>
            <a:fillRect/>
          </a:stretch>
        </p:blipFill>
        <p:spPr bwMode="auto">
          <a:xfrm>
            <a:off x="381000" y="1981200"/>
            <a:ext cx="6172200" cy="4114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t>Edward B. O'Malley, PhD, D,ABSM                           Merlyn Hurd, PhD, BCIAC/EEG Fellow</a:t>
            </a:r>
            <a:endParaRPr lang="en-US" sz="2400"/>
          </a:p>
        </p:txBody>
      </p:sp>
      <p:sp>
        <p:nvSpPr>
          <p:cNvPr id="93187" name="Text Box 1027"/>
          <p:cNvSpPr txBox="1">
            <a:spLocks noChangeArrowheads="1"/>
          </p:cNvSpPr>
          <p:nvPr/>
        </p:nvSpPr>
        <p:spPr bwMode="auto">
          <a:xfrm>
            <a:off x="533400" y="304800"/>
            <a:ext cx="8159750" cy="641350"/>
          </a:xfrm>
          <a:prstGeom prst="rect">
            <a:avLst/>
          </a:prstGeom>
          <a:noFill/>
          <a:ln w="9525">
            <a:noFill/>
            <a:miter lim="800000"/>
            <a:headEnd/>
            <a:tailEnd/>
          </a:ln>
          <a:effectLst/>
        </p:spPr>
        <p:txBody>
          <a:bodyPr wrap="none">
            <a:spAutoFit/>
          </a:bodyPr>
          <a:lstStyle/>
          <a:p>
            <a:r>
              <a:rPr lang="en-US" sz="3600">
                <a:solidFill>
                  <a:schemeClr val="tx2"/>
                </a:solidFill>
                <a:effectLst>
                  <a:outerShdw blurRad="38100" dist="38100" dir="2700000" algn="tl">
                    <a:srgbClr val="000000"/>
                  </a:outerShdw>
                </a:effectLst>
                <a:latin typeface="Futura XBlk BT" pitchFamily="34" charset="0"/>
              </a:rPr>
              <a:t>Baseline Post Training Session CCACs</a:t>
            </a:r>
          </a:p>
        </p:txBody>
      </p:sp>
      <p:sp>
        <p:nvSpPr>
          <p:cNvPr id="93189" name="Rectangle 1029"/>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pic>
        <p:nvPicPr>
          <p:cNvPr id="93188" name="Picture 1028"/>
          <p:cNvPicPr>
            <a:picLocks noChangeAspect="1" noChangeArrowheads="1"/>
          </p:cNvPicPr>
          <p:nvPr/>
        </p:nvPicPr>
        <p:blipFill>
          <a:blip r:embed="rId2" cstate="print"/>
          <a:srcRect t="11246" b="3615"/>
          <a:stretch>
            <a:fillRect/>
          </a:stretch>
        </p:blipFill>
        <p:spPr bwMode="auto">
          <a:xfrm>
            <a:off x="381000" y="1905000"/>
            <a:ext cx="6096000" cy="4184650"/>
          </a:xfrm>
          <a:prstGeom prst="rect">
            <a:avLst/>
          </a:prstGeom>
          <a:noFill/>
        </p:spPr>
      </p:pic>
      <p:sp>
        <p:nvSpPr>
          <p:cNvPr id="93190" name="Text Box 1030"/>
          <p:cNvSpPr txBox="1">
            <a:spLocks noChangeArrowheads="1"/>
          </p:cNvSpPr>
          <p:nvPr/>
        </p:nvSpPr>
        <p:spPr bwMode="auto">
          <a:xfrm>
            <a:off x="6781800" y="2057400"/>
            <a:ext cx="2209800" cy="3113088"/>
          </a:xfrm>
          <a:prstGeom prst="rect">
            <a:avLst/>
          </a:prstGeom>
          <a:noFill/>
          <a:ln w="9525">
            <a:noFill/>
            <a:miter lim="800000"/>
            <a:headEnd/>
            <a:tailEnd/>
          </a:ln>
          <a:effectLst/>
        </p:spPr>
        <p:txBody>
          <a:bodyPr>
            <a:spAutoFit/>
          </a:bodyPr>
          <a:lstStyle/>
          <a:p>
            <a:endParaRPr lang="en-US">
              <a:latin typeface="Futura Lt BT" pitchFamily="34" charset="0"/>
            </a:endParaRPr>
          </a:p>
          <a:p>
            <a:r>
              <a:rPr lang="en-US">
                <a:latin typeface="Futura Lt BT" pitchFamily="34" charset="0"/>
              </a:rPr>
              <a:t>Decrease in emergent variability seen over time</a:t>
            </a:r>
          </a:p>
          <a:p>
            <a:endParaRPr lang="en-US">
              <a:latin typeface="Futura Lt BT" pitchFamily="34" charset="0"/>
            </a:endParaRPr>
          </a:p>
          <a:p>
            <a:r>
              <a:rPr lang="en-US">
                <a:latin typeface="Futura Lt BT" pitchFamily="34" charset="0"/>
              </a:rPr>
              <a:t>Some “wobble” seen = worsening before further improvement</a:t>
            </a:r>
          </a:p>
          <a:p>
            <a:pPr>
              <a:buFontTx/>
              <a:buChar char="•"/>
            </a:pPr>
            <a:endParaRPr lang="en-US">
              <a:latin typeface="Futura Lt BT" pitchFamily="34" charset="0"/>
            </a:endParaRPr>
          </a:p>
          <a:p>
            <a:endParaRPr lang="en-US">
              <a:latin typeface="Futura Lt BT"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t>Edward B. O'Malley, PhD, D,ABSM                           Merlyn Hurd, PhD, BCIAC/EEG Fellow</a:t>
            </a:r>
            <a:endParaRPr lang="en-US" sz="2400"/>
          </a:p>
        </p:txBody>
      </p:sp>
      <p:sp>
        <p:nvSpPr>
          <p:cNvPr id="95235" name="Text Box 3"/>
          <p:cNvSpPr txBox="1">
            <a:spLocks noChangeArrowheads="1"/>
          </p:cNvSpPr>
          <p:nvPr/>
        </p:nvSpPr>
        <p:spPr bwMode="auto">
          <a:xfrm>
            <a:off x="228600" y="282575"/>
            <a:ext cx="8915400" cy="1190625"/>
          </a:xfrm>
          <a:prstGeom prst="rect">
            <a:avLst/>
          </a:prstGeom>
          <a:noFill/>
          <a:ln w="9525">
            <a:noFill/>
            <a:miter lim="800000"/>
            <a:headEnd/>
            <a:tailEnd/>
          </a:ln>
          <a:effectLst/>
        </p:spPr>
        <p:txBody>
          <a:bodyPr>
            <a:spAutoFit/>
          </a:bodyPr>
          <a:lstStyle/>
          <a:p>
            <a:pPr algn="ctr"/>
            <a:r>
              <a:rPr lang="en-US" sz="3600">
                <a:solidFill>
                  <a:schemeClr val="tx2"/>
                </a:solidFill>
                <a:effectLst>
                  <a:outerShdw blurRad="38100" dist="38100" dir="2700000" algn="tl">
                    <a:srgbClr val="000000"/>
                  </a:outerShdw>
                </a:effectLst>
                <a:latin typeface="Futura XBlk BT" pitchFamily="34" charset="0"/>
              </a:rPr>
              <a:t>Baseline Post Session CCACs Trendline</a:t>
            </a:r>
          </a:p>
          <a:p>
            <a:pPr algn="ctr"/>
            <a:r>
              <a:rPr lang="en-US" sz="3600">
                <a:solidFill>
                  <a:schemeClr val="tx2"/>
                </a:solidFill>
                <a:effectLst>
                  <a:outerShdw blurRad="38100" dist="38100" dir="2700000" algn="tl">
                    <a:srgbClr val="000000"/>
                  </a:outerShdw>
                </a:effectLst>
                <a:latin typeface="Futura XBlk BT" pitchFamily="34" charset="0"/>
              </a:rPr>
              <a:t> (12 sessions)</a:t>
            </a:r>
          </a:p>
        </p:txBody>
      </p:sp>
      <p:graphicFrame>
        <p:nvGraphicFramePr>
          <p:cNvPr id="95236" name="Object 4"/>
          <p:cNvGraphicFramePr>
            <a:graphicFrameLocks noChangeAspect="1"/>
          </p:cNvGraphicFramePr>
          <p:nvPr/>
        </p:nvGraphicFramePr>
        <p:xfrm>
          <a:off x="2743200" y="3338513"/>
          <a:ext cx="3657600" cy="180975"/>
        </p:xfrm>
        <a:graphic>
          <a:graphicData uri="http://schemas.openxmlformats.org/presentationml/2006/ole">
            <p:oleObj spid="_x0000_s95236" name="WordPad Document" r:id="rId3" imgW="3657600" imgH="181440" progId="">
              <p:embed/>
            </p:oleObj>
          </a:graphicData>
        </a:graphic>
      </p:graphicFrame>
      <p:sp>
        <p:nvSpPr>
          <p:cNvPr id="95240" name="Rectangle 8"/>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pic>
        <p:nvPicPr>
          <p:cNvPr id="95239" name="Picture 7"/>
          <p:cNvPicPr>
            <a:picLocks noChangeAspect="1" noChangeArrowheads="1"/>
          </p:cNvPicPr>
          <p:nvPr/>
        </p:nvPicPr>
        <p:blipFill>
          <a:blip r:embed="rId4" cstate="print"/>
          <a:srcRect l="1060" t="10001" r="16251" b="11667"/>
          <a:stretch>
            <a:fillRect/>
          </a:stretch>
        </p:blipFill>
        <p:spPr bwMode="auto">
          <a:xfrm>
            <a:off x="457200" y="1981200"/>
            <a:ext cx="5943600" cy="4170363"/>
          </a:xfrm>
          <a:prstGeom prst="rect">
            <a:avLst/>
          </a:prstGeom>
          <a:noFill/>
        </p:spPr>
      </p:pic>
      <p:sp>
        <p:nvSpPr>
          <p:cNvPr id="95241" name="Text Box 9"/>
          <p:cNvSpPr txBox="1">
            <a:spLocks noChangeArrowheads="1"/>
          </p:cNvSpPr>
          <p:nvPr/>
        </p:nvSpPr>
        <p:spPr bwMode="auto">
          <a:xfrm>
            <a:off x="6689725" y="2438400"/>
            <a:ext cx="2454275" cy="1739900"/>
          </a:xfrm>
          <a:prstGeom prst="rect">
            <a:avLst/>
          </a:prstGeom>
          <a:noFill/>
          <a:ln w="9525">
            <a:noFill/>
            <a:miter lim="800000"/>
            <a:headEnd/>
            <a:tailEnd/>
          </a:ln>
          <a:effectLst/>
        </p:spPr>
        <p:txBody>
          <a:bodyPr>
            <a:spAutoFit/>
          </a:bodyPr>
          <a:lstStyle/>
          <a:p>
            <a:r>
              <a:rPr lang="en-US"/>
              <a:t>Decreased divergence (CCAC) = increased stability</a:t>
            </a:r>
          </a:p>
          <a:p>
            <a:endParaRPr lang="en-US"/>
          </a:p>
          <a:p>
            <a:r>
              <a:rPr lang="en-US"/>
              <a:t>Reflects enhanced efficiency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Edward B. O'Malley, PhD, D,ABSM                           Merlyn Hurd, PhD, BCIAC/EEG Fellow</a:t>
            </a:r>
            <a:endParaRPr lang="en-US" sz="2400"/>
          </a:p>
        </p:txBody>
      </p:sp>
      <p:sp>
        <p:nvSpPr>
          <p:cNvPr id="82946" name="Rectangle 2"/>
          <p:cNvSpPr>
            <a:spLocks noGrp="1" noChangeArrowheads="1"/>
          </p:cNvSpPr>
          <p:nvPr>
            <p:ph type="title"/>
          </p:nvPr>
        </p:nvSpPr>
        <p:spPr>
          <a:xfrm>
            <a:off x="762000" y="533400"/>
            <a:ext cx="7696200" cy="685800"/>
          </a:xfrm>
        </p:spPr>
        <p:txBody>
          <a:bodyPr/>
          <a:lstStyle/>
          <a:p>
            <a:r>
              <a:rPr lang="en-US"/>
              <a:t>Correlation Dimension: C*r </a:t>
            </a:r>
          </a:p>
        </p:txBody>
      </p:sp>
      <p:sp>
        <p:nvSpPr>
          <p:cNvPr id="82947" name="Rectangle 3"/>
          <p:cNvSpPr>
            <a:spLocks noGrp="1" noChangeArrowheads="1"/>
          </p:cNvSpPr>
          <p:nvPr>
            <p:ph type="body" idx="1"/>
          </p:nvPr>
        </p:nvSpPr>
        <p:spPr>
          <a:xfrm>
            <a:off x="1447800" y="1905000"/>
            <a:ext cx="7239000" cy="4267200"/>
          </a:xfrm>
        </p:spPr>
        <p:txBody>
          <a:bodyPr/>
          <a:lstStyle/>
          <a:p>
            <a:pPr>
              <a:lnSpc>
                <a:spcPct val="100000"/>
              </a:lnSpc>
              <a:buFont typeface="Zapf Dingbats" charset="2"/>
              <a:buNone/>
            </a:pPr>
            <a:r>
              <a:rPr lang="en-US" sz="2800"/>
              <a:t>Measuring the diameter of the system and its trajectory</a:t>
            </a:r>
          </a:p>
          <a:p>
            <a:pPr>
              <a:lnSpc>
                <a:spcPct val="100000"/>
              </a:lnSpc>
              <a:buFont typeface="Zapf Dingbats" charset="2"/>
              <a:buNone/>
            </a:pPr>
            <a:endParaRPr lang="en-US" sz="2800"/>
          </a:p>
          <a:p>
            <a:pPr>
              <a:lnSpc>
                <a:spcPct val="100000"/>
              </a:lnSpc>
              <a:buFont typeface="Zapf Dingbats" charset="2"/>
              <a:buNone/>
            </a:pPr>
            <a:r>
              <a:rPr lang="en-US" sz="2800"/>
              <a:t>Increasing C*r over time indicates increased richness and complexity – can handle more information</a:t>
            </a:r>
          </a:p>
          <a:p>
            <a:pPr>
              <a:lnSpc>
                <a:spcPct val="100000"/>
              </a:lnSpc>
              <a:buFont typeface="Zapf Dingbats" charset="2"/>
              <a:buNone/>
            </a:pPr>
            <a:endParaRPr lang="en-US" sz="2800"/>
          </a:p>
          <a:p>
            <a:pPr>
              <a:lnSpc>
                <a:spcPct val="100000"/>
              </a:lnSpc>
              <a:buFont typeface="Zapf Dingbats" charset="2"/>
              <a:buNone/>
            </a:pPr>
            <a:r>
              <a:rPr lang="en-US" sz="2800"/>
              <a:t>Seizure is low dimensional, low complexity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t>Edward B. O'Malley, PhD, D,ABSM                           Merlyn Hurd, PhD, BCIAC/EEG Fellow</a:t>
            </a:r>
            <a:endParaRPr lang="en-US" sz="2400"/>
          </a:p>
        </p:txBody>
      </p:sp>
      <p:sp>
        <p:nvSpPr>
          <p:cNvPr id="96259" name="Text Box 3"/>
          <p:cNvSpPr txBox="1">
            <a:spLocks noChangeArrowheads="1"/>
          </p:cNvSpPr>
          <p:nvPr/>
        </p:nvSpPr>
        <p:spPr bwMode="auto">
          <a:xfrm>
            <a:off x="533400" y="304800"/>
            <a:ext cx="7550150" cy="1190625"/>
          </a:xfrm>
          <a:prstGeom prst="rect">
            <a:avLst/>
          </a:prstGeom>
          <a:noFill/>
          <a:ln w="9525">
            <a:noFill/>
            <a:miter lim="800000"/>
            <a:headEnd/>
            <a:tailEnd/>
          </a:ln>
          <a:effectLst/>
        </p:spPr>
        <p:txBody>
          <a:bodyPr wrap="none">
            <a:spAutoFit/>
          </a:bodyPr>
          <a:lstStyle/>
          <a:p>
            <a:pPr algn="ctr"/>
            <a:r>
              <a:rPr lang="en-US" sz="3600">
                <a:solidFill>
                  <a:schemeClr val="tx2"/>
                </a:solidFill>
                <a:effectLst>
                  <a:outerShdw blurRad="38100" dist="38100" dir="2700000" algn="tl">
                    <a:srgbClr val="000000"/>
                  </a:outerShdw>
                </a:effectLst>
                <a:latin typeface="Futura XBlk BT" pitchFamily="34" charset="0"/>
              </a:rPr>
              <a:t>Baseline Post Session C*r Trendline</a:t>
            </a:r>
          </a:p>
          <a:p>
            <a:pPr algn="ctr"/>
            <a:r>
              <a:rPr lang="en-US" sz="3600">
                <a:solidFill>
                  <a:schemeClr val="tx2"/>
                </a:solidFill>
                <a:effectLst>
                  <a:outerShdw blurRad="38100" dist="38100" dir="2700000" algn="tl">
                    <a:srgbClr val="000000"/>
                  </a:outerShdw>
                </a:effectLst>
                <a:latin typeface="Futura XBlk BT" pitchFamily="34" charset="0"/>
              </a:rPr>
              <a:t>(12 sessions)</a:t>
            </a:r>
          </a:p>
        </p:txBody>
      </p:sp>
      <p:sp>
        <p:nvSpPr>
          <p:cNvPr id="96267" name="Rectangle 11"/>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pic>
        <p:nvPicPr>
          <p:cNvPr id="96266" name="Picture 10"/>
          <p:cNvPicPr>
            <a:picLocks noChangeAspect="1" noChangeArrowheads="1"/>
          </p:cNvPicPr>
          <p:nvPr/>
        </p:nvPicPr>
        <p:blipFill>
          <a:blip r:embed="rId2" cstate="print"/>
          <a:srcRect l="862" t="7611" r="3448" b="11789"/>
          <a:stretch>
            <a:fillRect/>
          </a:stretch>
        </p:blipFill>
        <p:spPr bwMode="auto">
          <a:xfrm>
            <a:off x="304800" y="2133600"/>
            <a:ext cx="6172200" cy="4067175"/>
          </a:xfrm>
          <a:prstGeom prst="rect">
            <a:avLst/>
          </a:prstGeom>
          <a:noFill/>
        </p:spPr>
      </p:pic>
      <p:sp>
        <p:nvSpPr>
          <p:cNvPr id="96269" name="Text Box 13"/>
          <p:cNvSpPr txBox="1">
            <a:spLocks noChangeArrowheads="1"/>
          </p:cNvSpPr>
          <p:nvPr/>
        </p:nvSpPr>
        <p:spPr bwMode="auto">
          <a:xfrm>
            <a:off x="6689725" y="2438400"/>
            <a:ext cx="2454275" cy="1739900"/>
          </a:xfrm>
          <a:prstGeom prst="rect">
            <a:avLst/>
          </a:prstGeom>
          <a:noFill/>
          <a:ln w="9525">
            <a:noFill/>
            <a:miter lim="800000"/>
            <a:headEnd/>
            <a:tailEnd/>
          </a:ln>
          <a:effectLst/>
        </p:spPr>
        <p:txBody>
          <a:bodyPr>
            <a:spAutoFit/>
          </a:bodyPr>
          <a:lstStyle/>
          <a:p>
            <a:r>
              <a:rPr lang="en-US"/>
              <a:t>Increased C*r = increased complexity</a:t>
            </a:r>
          </a:p>
          <a:p>
            <a:endParaRPr lang="en-US"/>
          </a:p>
          <a:p>
            <a:r>
              <a:rPr lang="en-US"/>
              <a:t>Reflects increased information processing capacity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Edward B. O'Malley, PhD, D,ABSM                           Merlyn Hurd, PhD, BCIAC/EEG Fellow</a:t>
            </a:r>
            <a:endParaRPr lang="en-US" sz="2400"/>
          </a:p>
        </p:txBody>
      </p:sp>
      <p:sp>
        <p:nvSpPr>
          <p:cNvPr id="30722" name="Rectangle 2"/>
          <p:cNvSpPr>
            <a:spLocks noGrp="1" noChangeArrowheads="1"/>
          </p:cNvSpPr>
          <p:nvPr>
            <p:ph type="title"/>
          </p:nvPr>
        </p:nvSpPr>
        <p:spPr>
          <a:xfrm>
            <a:off x="0" y="685800"/>
            <a:ext cx="8991600" cy="990600"/>
          </a:xfrm>
        </p:spPr>
        <p:txBody>
          <a:bodyPr/>
          <a:lstStyle/>
          <a:p>
            <a:pPr algn="ctr"/>
            <a:r>
              <a:rPr lang="en-US" sz="3200">
                <a:latin typeface="Futura Hv BT" pitchFamily="34" charset="0"/>
              </a:rPr>
              <a:t>Spectral Analysis of the Eyes Closed Condition</a:t>
            </a:r>
            <a:r>
              <a:rPr lang="en-US">
                <a:latin typeface="Futura Hv BT" pitchFamily="34" charset="0"/>
              </a:rPr>
              <a:t> </a:t>
            </a:r>
            <a:br>
              <a:rPr lang="en-US">
                <a:latin typeface="Futura Hv BT" pitchFamily="34" charset="0"/>
              </a:rPr>
            </a:br>
            <a:r>
              <a:rPr lang="en-US">
                <a:latin typeface="Futura Hv BT" pitchFamily="34" charset="0"/>
              </a:rPr>
              <a:t> </a:t>
            </a:r>
            <a:r>
              <a:rPr lang="en-US" sz="2400">
                <a:latin typeface="Futura Hv BT" pitchFamily="34" charset="0"/>
              </a:rPr>
              <a:t>Generalized Dominant Frequency in the 9 - 11 Hz Range</a:t>
            </a:r>
          </a:p>
        </p:txBody>
      </p:sp>
      <p:pic>
        <p:nvPicPr>
          <p:cNvPr id="30724" name="Picture 4"/>
          <p:cNvPicPr>
            <a:picLocks noChangeAspect="1" noChangeArrowheads="1"/>
          </p:cNvPicPr>
          <p:nvPr/>
        </p:nvPicPr>
        <p:blipFill>
          <a:blip r:embed="rId2" cstate="print"/>
          <a:srcRect/>
          <a:stretch>
            <a:fillRect/>
          </a:stretch>
        </p:blipFill>
        <p:spPr bwMode="auto">
          <a:xfrm>
            <a:off x="304800" y="1905000"/>
            <a:ext cx="3783013" cy="3902075"/>
          </a:xfrm>
          <a:prstGeom prst="rect">
            <a:avLst/>
          </a:prstGeom>
          <a:noFill/>
          <a:ln w="31750">
            <a:solidFill>
              <a:schemeClr val="bg2"/>
            </a:solidFill>
            <a:miter lim="800000"/>
            <a:headEnd/>
            <a:tailEnd/>
          </a:ln>
        </p:spPr>
      </p:pic>
      <p:pic>
        <p:nvPicPr>
          <p:cNvPr id="30725" name="Picture 5"/>
          <p:cNvPicPr>
            <a:picLocks noChangeAspect="1" noChangeArrowheads="1"/>
          </p:cNvPicPr>
          <p:nvPr/>
        </p:nvPicPr>
        <p:blipFill>
          <a:blip r:embed="rId3" cstate="print"/>
          <a:srcRect/>
          <a:stretch>
            <a:fillRect/>
          </a:stretch>
        </p:blipFill>
        <p:spPr bwMode="auto">
          <a:xfrm>
            <a:off x="4648200" y="1905000"/>
            <a:ext cx="3822700" cy="3886200"/>
          </a:xfrm>
          <a:prstGeom prst="rect">
            <a:avLst/>
          </a:prstGeom>
          <a:noFill/>
          <a:ln w="31750">
            <a:solidFill>
              <a:schemeClr val="bg2"/>
            </a:solidFill>
            <a:miter lim="800000"/>
            <a:headEnd/>
            <a:tailEnd/>
          </a:ln>
        </p:spPr>
      </p:pic>
      <p:sp>
        <p:nvSpPr>
          <p:cNvPr id="30726" name="Text Box 6"/>
          <p:cNvSpPr txBox="1">
            <a:spLocks noChangeArrowheads="1"/>
          </p:cNvSpPr>
          <p:nvPr/>
        </p:nvSpPr>
        <p:spPr bwMode="auto">
          <a:xfrm>
            <a:off x="1676400" y="5867400"/>
            <a:ext cx="895350" cy="457200"/>
          </a:xfrm>
          <a:prstGeom prst="rect">
            <a:avLst/>
          </a:prstGeom>
          <a:noFill/>
          <a:ln w="9525">
            <a:noFill/>
            <a:miter lim="800000"/>
            <a:headEnd/>
            <a:tailEnd/>
          </a:ln>
          <a:effectLst/>
        </p:spPr>
        <p:txBody>
          <a:bodyPr wrap="none">
            <a:spAutoFit/>
          </a:bodyPr>
          <a:lstStyle/>
          <a:p>
            <a:pPr eaLnBrk="1" hangingPunct="1">
              <a:spcBef>
                <a:spcPct val="50000"/>
              </a:spcBef>
            </a:pPr>
            <a:r>
              <a:rPr lang="en-US" sz="2400">
                <a:latin typeface="Optima Bold" charset="0"/>
              </a:rPr>
              <a:t>2004</a:t>
            </a:r>
          </a:p>
        </p:txBody>
      </p:sp>
      <p:sp>
        <p:nvSpPr>
          <p:cNvPr id="30727" name="Text Box 7"/>
          <p:cNvSpPr txBox="1">
            <a:spLocks noChangeArrowheads="1"/>
          </p:cNvSpPr>
          <p:nvPr/>
        </p:nvSpPr>
        <p:spPr bwMode="auto">
          <a:xfrm>
            <a:off x="6172200" y="5867400"/>
            <a:ext cx="895350" cy="457200"/>
          </a:xfrm>
          <a:prstGeom prst="rect">
            <a:avLst/>
          </a:prstGeom>
          <a:noFill/>
          <a:ln w="9525">
            <a:noFill/>
            <a:miter lim="800000"/>
            <a:headEnd/>
            <a:tailEnd/>
          </a:ln>
          <a:effectLst/>
        </p:spPr>
        <p:txBody>
          <a:bodyPr wrap="none">
            <a:spAutoFit/>
          </a:bodyPr>
          <a:lstStyle/>
          <a:p>
            <a:pPr eaLnBrk="1" hangingPunct="1">
              <a:spcBef>
                <a:spcPct val="50000"/>
              </a:spcBef>
            </a:pPr>
            <a:r>
              <a:rPr lang="en-US" sz="2400">
                <a:latin typeface="Optima Bold" charset="0"/>
              </a:rPr>
              <a:t>2005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Footer Placeholder 5"/>
          <p:cNvSpPr>
            <a:spLocks noGrp="1"/>
          </p:cNvSpPr>
          <p:nvPr>
            <p:ph type="ftr" sz="quarter" idx="10"/>
          </p:nvPr>
        </p:nvSpPr>
        <p:spPr/>
        <p:txBody>
          <a:bodyPr/>
          <a:lstStyle/>
          <a:p>
            <a:r>
              <a:rPr lang="en-US"/>
              <a:t>Edward B. O'Malley, PhD, D,ABSM                           Merlyn Hurd, PhD, BCIAC/EEG Fellow</a:t>
            </a:r>
            <a:endParaRPr lang="en-US" sz="2400"/>
          </a:p>
        </p:txBody>
      </p:sp>
      <p:sp>
        <p:nvSpPr>
          <p:cNvPr id="31746" name="Rectangle 2"/>
          <p:cNvSpPr>
            <a:spLocks noGrp="1" noChangeArrowheads="1"/>
          </p:cNvSpPr>
          <p:nvPr>
            <p:ph type="title"/>
          </p:nvPr>
        </p:nvSpPr>
        <p:spPr>
          <a:xfrm>
            <a:off x="381000" y="304800"/>
            <a:ext cx="8229600" cy="1143000"/>
          </a:xfrm>
        </p:spPr>
        <p:txBody>
          <a:bodyPr/>
          <a:lstStyle/>
          <a:p>
            <a:r>
              <a:rPr lang="en-US" sz="4400">
                <a:latin typeface="Futura Hv BT" pitchFamily="34" charset="0"/>
              </a:rPr>
              <a:t>Topometric Comparison</a:t>
            </a:r>
            <a:r>
              <a:rPr lang="en-US">
                <a:latin typeface="Futura Hv BT" pitchFamily="34" charset="0"/>
              </a:rPr>
              <a:t> </a:t>
            </a:r>
            <a:br>
              <a:rPr lang="en-US">
                <a:latin typeface="Futura Hv BT" pitchFamily="34" charset="0"/>
              </a:rPr>
            </a:br>
            <a:r>
              <a:rPr lang="en-US">
                <a:latin typeface="Futura Hv BT" pitchFamily="34" charset="0"/>
              </a:rPr>
              <a:t>Four Conditions in 9 - 11 Hz Range</a:t>
            </a:r>
          </a:p>
        </p:txBody>
      </p:sp>
      <p:sp>
        <p:nvSpPr>
          <p:cNvPr id="31749" name="Rectangle 5"/>
          <p:cNvSpPr>
            <a:spLocks noGrp="1" noChangeArrowheads="1"/>
          </p:cNvSpPr>
          <p:nvPr>
            <p:ph type="body" sz="half" idx="3"/>
          </p:nvPr>
        </p:nvSpPr>
        <p:spPr>
          <a:xfrm>
            <a:off x="228600" y="5029200"/>
            <a:ext cx="8686800" cy="1295400"/>
          </a:xfrm>
        </p:spPr>
        <p:txBody>
          <a:bodyPr/>
          <a:lstStyle/>
          <a:p>
            <a:pPr>
              <a:lnSpc>
                <a:spcPct val="100000"/>
              </a:lnSpc>
              <a:buFont typeface="Zapf Dingbats" charset="2"/>
              <a:buNone/>
            </a:pPr>
            <a:r>
              <a:rPr lang="en-US" sz="1800">
                <a:latin typeface="Arial" charset="0"/>
              </a:rPr>
              <a:t>	</a:t>
            </a:r>
            <a:r>
              <a:rPr lang="en-US" sz="2000">
                <a:latin typeface="Arial" charset="0"/>
              </a:rPr>
              <a:t>Comparison of the four conditions shows the expected suppression with engagement. The analysis reveals the high magnitude in the frontal and central areas of the dominant frequency reaching into the 20 uv range.</a:t>
            </a:r>
          </a:p>
        </p:txBody>
      </p:sp>
      <p:pic>
        <p:nvPicPr>
          <p:cNvPr id="31750" name="Picture 6"/>
          <p:cNvPicPr>
            <a:picLocks noGrp="1" noChangeAspect="1" noChangeArrowheads="1"/>
          </p:cNvPicPr>
          <p:nvPr>
            <p:ph sz="quarter" idx="1"/>
          </p:nvPr>
        </p:nvPicPr>
        <p:blipFill>
          <a:blip r:embed="rId2" cstate="print"/>
          <a:srcRect/>
          <a:stretch>
            <a:fillRect/>
          </a:stretch>
        </p:blipFill>
        <p:spPr>
          <a:xfrm>
            <a:off x="685800" y="1981200"/>
            <a:ext cx="2362200" cy="2513013"/>
          </a:xfrm>
        </p:spPr>
      </p:pic>
      <p:pic>
        <p:nvPicPr>
          <p:cNvPr id="31751" name="Picture 7"/>
          <p:cNvPicPr>
            <a:picLocks noGrp="1" noChangeAspect="1" noChangeArrowheads="1"/>
          </p:cNvPicPr>
          <p:nvPr>
            <p:ph sz="quarter" idx="2"/>
          </p:nvPr>
        </p:nvPicPr>
        <p:blipFill>
          <a:blip r:embed="rId3" cstate="print"/>
          <a:srcRect/>
          <a:stretch>
            <a:fillRect/>
          </a:stretch>
        </p:blipFill>
        <p:spPr>
          <a:xfrm>
            <a:off x="3352800" y="1981200"/>
            <a:ext cx="2401888" cy="2514600"/>
          </a:xfrm>
        </p:spPr>
      </p:pic>
      <p:pic>
        <p:nvPicPr>
          <p:cNvPr id="31753" name="Picture 9"/>
          <p:cNvPicPr>
            <a:picLocks noChangeAspect="1" noChangeArrowheads="1"/>
          </p:cNvPicPr>
          <p:nvPr/>
        </p:nvPicPr>
        <p:blipFill>
          <a:blip r:embed="rId4" cstate="print"/>
          <a:srcRect/>
          <a:stretch>
            <a:fillRect/>
          </a:stretch>
        </p:blipFill>
        <p:spPr bwMode="auto">
          <a:xfrm>
            <a:off x="6172200" y="1981200"/>
            <a:ext cx="2363788" cy="2514600"/>
          </a:xfrm>
          <a:prstGeom prst="rect">
            <a:avLst/>
          </a:prstGeom>
          <a:noFill/>
        </p:spPr>
      </p:pic>
      <p:sp>
        <p:nvSpPr>
          <p:cNvPr id="31754" name="Text Box 10"/>
          <p:cNvSpPr txBox="1">
            <a:spLocks noChangeArrowheads="1"/>
          </p:cNvSpPr>
          <p:nvPr/>
        </p:nvSpPr>
        <p:spPr bwMode="auto">
          <a:xfrm>
            <a:off x="4114800" y="4572000"/>
            <a:ext cx="895350" cy="457200"/>
          </a:xfrm>
          <a:prstGeom prst="rect">
            <a:avLst/>
          </a:prstGeom>
          <a:noFill/>
          <a:ln w="9525">
            <a:noFill/>
            <a:miter lim="800000"/>
            <a:headEnd/>
            <a:tailEnd/>
          </a:ln>
          <a:effectLst/>
        </p:spPr>
        <p:txBody>
          <a:bodyPr wrap="none">
            <a:spAutoFit/>
          </a:bodyPr>
          <a:lstStyle/>
          <a:p>
            <a:pPr eaLnBrk="1" hangingPunct="1">
              <a:spcBef>
                <a:spcPct val="50000"/>
              </a:spcBef>
            </a:pPr>
            <a:r>
              <a:rPr lang="en-US" sz="2400">
                <a:latin typeface="Optima Bold" charset="0"/>
              </a:rPr>
              <a:t>2004</a:t>
            </a:r>
          </a:p>
        </p:txBody>
      </p:sp>
      <p:sp>
        <p:nvSpPr>
          <p:cNvPr id="31755" name="Text Box 11"/>
          <p:cNvSpPr txBox="1">
            <a:spLocks noChangeArrowheads="1"/>
          </p:cNvSpPr>
          <p:nvPr/>
        </p:nvSpPr>
        <p:spPr bwMode="auto">
          <a:xfrm>
            <a:off x="1371600" y="4572000"/>
            <a:ext cx="863600" cy="457200"/>
          </a:xfrm>
          <a:prstGeom prst="rect">
            <a:avLst/>
          </a:prstGeom>
          <a:noFill/>
          <a:ln w="9525">
            <a:noFill/>
            <a:miter lim="800000"/>
            <a:headEnd/>
            <a:tailEnd/>
          </a:ln>
          <a:effectLst/>
        </p:spPr>
        <p:txBody>
          <a:bodyPr wrap="none">
            <a:spAutoFit/>
          </a:bodyPr>
          <a:lstStyle/>
          <a:p>
            <a:pPr eaLnBrk="1" hangingPunct="1">
              <a:spcBef>
                <a:spcPct val="50000"/>
              </a:spcBef>
            </a:pPr>
            <a:r>
              <a:rPr lang="en-US" sz="2400">
                <a:latin typeface="Optima Bold" charset="0"/>
              </a:rPr>
              <a:t>2003</a:t>
            </a:r>
          </a:p>
        </p:txBody>
      </p:sp>
      <p:sp>
        <p:nvSpPr>
          <p:cNvPr id="31756" name="Text Box 12"/>
          <p:cNvSpPr txBox="1">
            <a:spLocks noChangeArrowheads="1"/>
          </p:cNvSpPr>
          <p:nvPr/>
        </p:nvSpPr>
        <p:spPr bwMode="auto">
          <a:xfrm>
            <a:off x="6934200" y="4572000"/>
            <a:ext cx="895350" cy="457200"/>
          </a:xfrm>
          <a:prstGeom prst="rect">
            <a:avLst/>
          </a:prstGeom>
          <a:noFill/>
          <a:ln w="9525">
            <a:noFill/>
            <a:miter lim="800000"/>
            <a:headEnd/>
            <a:tailEnd/>
          </a:ln>
          <a:effectLst/>
        </p:spPr>
        <p:txBody>
          <a:bodyPr wrap="none">
            <a:spAutoFit/>
          </a:bodyPr>
          <a:lstStyle/>
          <a:p>
            <a:pPr eaLnBrk="1" hangingPunct="1">
              <a:spcBef>
                <a:spcPct val="50000"/>
              </a:spcBef>
            </a:pPr>
            <a:r>
              <a:rPr lang="en-US" sz="2400">
                <a:latin typeface="Optima Bold" charset="0"/>
              </a:rPr>
              <a:t>2005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Edward B. O'Malley, PhD, D,ABSM                           Merlyn Hurd, PhD, BCIAC/EEG Fellow</a:t>
            </a:r>
            <a:endParaRPr lang="en-US" sz="2400"/>
          </a:p>
        </p:txBody>
      </p:sp>
      <p:sp>
        <p:nvSpPr>
          <p:cNvPr id="32770" name="Rectangle 2"/>
          <p:cNvSpPr>
            <a:spLocks noGrp="1" noChangeArrowheads="1"/>
          </p:cNvSpPr>
          <p:nvPr>
            <p:ph type="title"/>
          </p:nvPr>
        </p:nvSpPr>
        <p:spPr>
          <a:xfrm>
            <a:off x="228600" y="304800"/>
            <a:ext cx="8229600" cy="1295400"/>
          </a:xfrm>
        </p:spPr>
        <p:txBody>
          <a:bodyPr/>
          <a:lstStyle/>
          <a:p>
            <a:r>
              <a:rPr lang="en-US" sz="4400">
                <a:latin typeface="Futura Hv BT" pitchFamily="34" charset="0"/>
              </a:rPr>
              <a:t>Topometric Comparison</a:t>
            </a:r>
            <a:br>
              <a:rPr lang="en-US" sz="4400">
                <a:latin typeface="Futura Hv BT" pitchFamily="34" charset="0"/>
              </a:rPr>
            </a:br>
            <a:r>
              <a:rPr lang="en-US">
                <a:latin typeface="Futura Hv BT" pitchFamily="34" charset="0"/>
              </a:rPr>
              <a:t>Delta Range Over 3 Years</a:t>
            </a:r>
          </a:p>
        </p:txBody>
      </p:sp>
      <p:sp>
        <p:nvSpPr>
          <p:cNvPr id="32772" name="Rectangle 4"/>
          <p:cNvSpPr>
            <a:spLocks noGrp="1" noChangeArrowheads="1"/>
          </p:cNvSpPr>
          <p:nvPr>
            <p:ph type="body" sz="half" idx="2"/>
          </p:nvPr>
        </p:nvSpPr>
        <p:spPr>
          <a:xfrm>
            <a:off x="4800600" y="2133600"/>
            <a:ext cx="3810000" cy="3810000"/>
          </a:xfrm>
        </p:spPr>
        <p:txBody>
          <a:bodyPr/>
          <a:lstStyle/>
          <a:p>
            <a:pPr>
              <a:lnSpc>
                <a:spcPct val="100000"/>
              </a:lnSpc>
              <a:buFont typeface="Zapf Dingbats" charset="2"/>
              <a:buNone/>
            </a:pPr>
            <a:r>
              <a:rPr lang="en-US" sz="2400"/>
              <a:t>	</a:t>
            </a:r>
            <a:r>
              <a:rPr lang="en-US" sz="2400">
                <a:latin typeface="Futura Hv BT" pitchFamily="34" charset="0"/>
              </a:rPr>
              <a:t>A Topometric analysis of the three recordings in 2003, 2004 and 2005 showing changes eyes closed in the delta range. The latest is closest to the norm.</a:t>
            </a:r>
          </a:p>
        </p:txBody>
      </p:sp>
      <p:pic>
        <p:nvPicPr>
          <p:cNvPr id="32773" name="Picture 5"/>
          <p:cNvPicPr>
            <a:picLocks noGrp="1" noChangeAspect="1" noChangeArrowheads="1"/>
          </p:cNvPicPr>
          <p:nvPr>
            <p:ph sz="half" idx="1"/>
          </p:nvPr>
        </p:nvPicPr>
        <p:blipFill>
          <a:blip r:embed="rId2" cstate="print"/>
          <a:srcRect/>
          <a:stretch>
            <a:fillRect/>
          </a:stretch>
        </p:blipFill>
        <p:spPr>
          <a:xfrm>
            <a:off x="381000" y="1905000"/>
            <a:ext cx="4089400" cy="4267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Edward B. O'Malley, PhD, D,ABSM                           Merlyn Hurd, PhD, BCIAC/EEG Fellow</a:t>
            </a:r>
            <a:endParaRPr lang="en-US" sz="2400"/>
          </a:p>
        </p:txBody>
      </p:sp>
      <p:sp>
        <p:nvSpPr>
          <p:cNvPr id="102402" name="Rectangle 2"/>
          <p:cNvSpPr>
            <a:spLocks noGrp="1" noChangeArrowheads="1"/>
          </p:cNvSpPr>
          <p:nvPr>
            <p:ph type="title"/>
          </p:nvPr>
        </p:nvSpPr>
        <p:spPr>
          <a:xfrm>
            <a:off x="1143000" y="533400"/>
            <a:ext cx="7010400" cy="762000"/>
          </a:xfrm>
        </p:spPr>
        <p:txBody>
          <a:bodyPr/>
          <a:lstStyle/>
          <a:p>
            <a:r>
              <a:rPr lang="en-US"/>
              <a:t>Overview</a:t>
            </a:r>
          </a:p>
        </p:txBody>
      </p:sp>
      <p:sp>
        <p:nvSpPr>
          <p:cNvPr id="102403" name="Rectangle 3"/>
          <p:cNvSpPr>
            <a:spLocks noGrp="1" noChangeArrowheads="1"/>
          </p:cNvSpPr>
          <p:nvPr>
            <p:ph type="body" idx="1"/>
          </p:nvPr>
        </p:nvSpPr>
        <p:spPr>
          <a:xfrm>
            <a:off x="685800" y="2057400"/>
            <a:ext cx="8458200" cy="3581400"/>
          </a:xfrm>
        </p:spPr>
        <p:txBody>
          <a:bodyPr/>
          <a:lstStyle/>
          <a:p>
            <a:pPr>
              <a:lnSpc>
                <a:spcPct val="100000"/>
              </a:lnSpc>
              <a:buClr>
                <a:schemeClr val="hlink"/>
              </a:buClr>
              <a:buSzPct val="80000"/>
              <a:buFont typeface="Wingdings" pitchFamily="2" charset="2"/>
              <a:buChar char="v"/>
            </a:pPr>
            <a:r>
              <a:rPr lang="en-US"/>
              <a:t>Describe case study demographics</a:t>
            </a:r>
          </a:p>
          <a:p>
            <a:pPr>
              <a:lnSpc>
                <a:spcPct val="100000"/>
              </a:lnSpc>
              <a:buClr>
                <a:schemeClr val="hlink"/>
              </a:buClr>
              <a:buSzPct val="80000"/>
              <a:buFont typeface="Wingdings" pitchFamily="2" charset="2"/>
              <a:buChar char="v"/>
            </a:pPr>
            <a:r>
              <a:rPr lang="en-US"/>
              <a:t>Provide global NF training concepts</a:t>
            </a:r>
          </a:p>
          <a:p>
            <a:pPr>
              <a:lnSpc>
                <a:spcPct val="100000"/>
              </a:lnSpc>
              <a:buClr>
                <a:schemeClr val="hlink"/>
              </a:buClr>
              <a:buSzPct val="80000"/>
              <a:buFont typeface="Wingdings" pitchFamily="2" charset="2"/>
              <a:buChar char="v"/>
            </a:pPr>
            <a:r>
              <a:rPr lang="en-US"/>
              <a:t>Present case study NF training sample and trend data</a:t>
            </a:r>
          </a:p>
          <a:p>
            <a:pPr>
              <a:lnSpc>
                <a:spcPct val="100000"/>
              </a:lnSpc>
              <a:buClr>
                <a:schemeClr val="hlink"/>
              </a:buClr>
              <a:buSzPct val="80000"/>
              <a:buFont typeface="Wingdings" pitchFamily="2" charset="2"/>
              <a:buChar char="v"/>
            </a:pPr>
            <a:r>
              <a:rPr lang="en-US"/>
              <a:t>Dr. Hurd will then discuss qEEG data from 2003-5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Edward B. O'Malley, PhD, D,ABSM                           Merlyn Hurd, PhD, BCIAC/EEG Fellow</a:t>
            </a:r>
            <a:endParaRPr lang="en-US" sz="2400"/>
          </a:p>
        </p:txBody>
      </p:sp>
      <p:sp>
        <p:nvSpPr>
          <p:cNvPr id="33794" name="Rectangle 2"/>
          <p:cNvSpPr>
            <a:spLocks noGrp="1" noChangeArrowheads="1"/>
          </p:cNvSpPr>
          <p:nvPr>
            <p:ph type="title"/>
          </p:nvPr>
        </p:nvSpPr>
        <p:spPr>
          <a:xfrm>
            <a:off x="228600" y="457200"/>
            <a:ext cx="8610600" cy="1143000"/>
          </a:xfrm>
        </p:spPr>
        <p:txBody>
          <a:bodyPr/>
          <a:lstStyle/>
          <a:p>
            <a:r>
              <a:rPr lang="en-US" sz="4000">
                <a:latin typeface="Futura Hv BT" pitchFamily="34" charset="0"/>
              </a:rPr>
              <a:t>Topometric Comparison</a:t>
            </a:r>
            <a:br>
              <a:rPr lang="en-US" sz="4000">
                <a:latin typeface="Futura Hv BT" pitchFamily="34" charset="0"/>
              </a:rPr>
            </a:br>
            <a:r>
              <a:rPr lang="en-US">
                <a:latin typeface="Futura Hv BT" pitchFamily="34" charset="0"/>
              </a:rPr>
              <a:t>Beta 1 (15-18 Hz) Range Over 3 Years</a:t>
            </a:r>
          </a:p>
        </p:txBody>
      </p:sp>
      <p:sp>
        <p:nvSpPr>
          <p:cNvPr id="33795" name="Rectangle 3"/>
          <p:cNvSpPr>
            <a:spLocks noGrp="1" noChangeArrowheads="1"/>
          </p:cNvSpPr>
          <p:nvPr>
            <p:ph type="body" sz="half" idx="2"/>
          </p:nvPr>
        </p:nvSpPr>
        <p:spPr>
          <a:xfrm>
            <a:off x="4800600" y="2133600"/>
            <a:ext cx="3810000" cy="3733800"/>
          </a:xfrm>
        </p:spPr>
        <p:txBody>
          <a:bodyPr/>
          <a:lstStyle/>
          <a:p>
            <a:pPr>
              <a:lnSpc>
                <a:spcPct val="100000"/>
              </a:lnSpc>
              <a:buFont typeface="Zapf Dingbats" charset="2"/>
              <a:buNone/>
            </a:pPr>
            <a:r>
              <a:rPr lang="en-US" sz="2400">
                <a:latin typeface="Arial" charset="0"/>
              </a:rPr>
              <a:t>	</a:t>
            </a:r>
            <a:r>
              <a:rPr lang="en-US" sz="2400">
                <a:latin typeface="Futura Hv BT" pitchFamily="34" charset="0"/>
              </a:rPr>
              <a:t>A Topometric analysis of 2003, 2004 and 2005 recordings in 15-18 Hz band showing elevation continues globally in comparison with the recording in 2003.</a:t>
            </a:r>
          </a:p>
        </p:txBody>
      </p:sp>
      <p:pic>
        <p:nvPicPr>
          <p:cNvPr id="33797" name="Picture 5"/>
          <p:cNvPicPr>
            <a:picLocks noGrp="1" noChangeAspect="1" noChangeArrowheads="1"/>
          </p:cNvPicPr>
          <p:nvPr>
            <p:ph sz="half" idx="1"/>
          </p:nvPr>
        </p:nvPicPr>
        <p:blipFill>
          <a:blip r:embed="rId2" cstate="print"/>
          <a:srcRect/>
          <a:stretch>
            <a:fillRect/>
          </a:stretch>
        </p:blipFill>
        <p:spPr>
          <a:xfrm>
            <a:off x="420688" y="1905000"/>
            <a:ext cx="4008437" cy="42672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Edward B. O'Malley, PhD, D,ABSM                           Merlyn Hurd, PhD, BCIAC/EEG Fellow</a:t>
            </a:r>
            <a:endParaRPr lang="en-US" sz="2400"/>
          </a:p>
        </p:txBody>
      </p:sp>
      <p:sp>
        <p:nvSpPr>
          <p:cNvPr id="109570" name="Rectangle 2"/>
          <p:cNvSpPr>
            <a:spLocks noGrp="1" noChangeArrowheads="1"/>
          </p:cNvSpPr>
          <p:nvPr>
            <p:ph type="title"/>
          </p:nvPr>
        </p:nvSpPr>
        <p:spPr/>
        <p:txBody>
          <a:bodyPr/>
          <a:lstStyle/>
          <a:p>
            <a:r>
              <a:rPr lang="en-US" sz="4000">
                <a:latin typeface="Futura Hv BT" pitchFamily="34" charset="0"/>
              </a:rPr>
              <a:t>Topometric Comparison</a:t>
            </a:r>
            <a:r>
              <a:rPr lang="en-US" sz="4400">
                <a:latin typeface="Futura Hv BT" pitchFamily="34" charset="0"/>
              </a:rPr>
              <a:t/>
            </a:r>
            <a:br>
              <a:rPr lang="en-US" sz="4400">
                <a:latin typeface="Futura Hv BT" pitchFamily="34" charset="0"/>
              </a:rPr>
            </a:br>
            <a:r>
              <a:rPr lang="en-US">
                <a:latin typeface="Futura Hv BT" pitchFamily="34" charset="0"/>
              </a:rPr>
              <a:t>Beta 2 (18-23) Range Over 3 Years</a:t>
            </a:r>
          </a:p>
        </p:txBody>
      </p:sp>
      <p:sp>
        <p:nvSpPr>
          <p:cNvPr id="109571" name="Rectangle 3"/>
          <p:cNvSpPr>
            <a:spLocks noGrp="1" noChangeArrowheads="1"/>
          </p:cNvSpPr>
          <p:nvPr>
            <p:ph type="body" sz="half" idx="2"/>
          </p:nvPr>
        </p:nvSpPr>
        <p:spPr>
          <a:xfrm>
            <a:off x="4800600" y="2133600"/>
            <a:ext cx="3886200" cy="3962400"/>
          </a:xfrm>
        </p:spPr>
        <p:txBody>
          <a:bodyPr/>
          <a:lstStyle/>
          <a:p>
            <a:pPr>
              <a:lnSpc>
                <a:spcPct val="100000"/>
              </a:lnSpc>
              <a:buFont typeface="Zapf Dingbats" charset="2"/>
              <a:buNone/>
            </a:pPr>
            <a:r>
              <a:rPr lang="en-US" sz="2800">
                <a:latin typeface="Arial" charset="0"/>
              </a:rPr>
              <a:t>	A Topometric analysis of 2003, 2004 and 2005 recordings in the beta 2 range showing normalization</a:t>
            </a:r>
          </a:p>
        </p:txBody>
      </p:sp>
      <p:pic>
        <p:nvPicPr>
          <p:cNvPr id="109574" name="Picture 6" descr="BETA 2 COMP OVER 3 YEARS"/>
          <p:cNvPicPr>
            <a:picLocks noChangeAspect="1" noChangeArrowheads="1"/>
          </p:cNvPicPr>
          <p:nvPr/>
        </p:nvPicPr>
        <p:blipFill>
          <a:blip r:embed="rId2" cstate="print"/>
          <a:srcRect/>
          <a:stretch>
            <a:fillRect/>
          </a:stretch>
        </p:blipFill>
        <p:spPr bwMode="auto">
          <a:xfrm>
            <a:off x="381000" y="1828800"/>
            <a:ext cx="41148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Footer Placeholder 5"/>
          <p:cNvSpPr>
            <a:spLocks noGrp="1"/>
          </p:cNvSpPr>
          <p:nvPr>
            <p:ph type="ftr" sz="quarter" idx="10"/>
          </p:nvPr>
        </p:nvSpPr>
        <p:spPr/>
        <p:txBody>
          <a:bodyPr/>
          <a:lstStyle/>
          <a:p>
            <a:r>
              <a:rPr lang="en-US"/>
              <a:t>Edward B. O'Malley, PhD, D,ABSM                           Merlyn Hurd, PhD, BCIAC/EEG Fellow</a:t>
            </a:r>
            <a:endParaRPr lang="en-US" sz="2400"/>
          </a:p>
        </p:txBody>
      </p:sp>
      <p:sp>
        <p:nvSpPr>
          <p:cNvPr id="38914" name="Rectangle 2"/>
          <p:cNvSpPr>
            <a:spLocks noGrp="1" noChangeArrowheads="1"/>
          </p:cNvSpPr>
          <p:nvPr>
            <p:ph type="title"/>
          </p:nvPr>
        </p:nvSpPr>
        <p:spPr>
          <a:xfrm>
            <a:off x="381000" y="685800"/>
            <a:ext cx="8229600" cy="762000"/>
          </a:xfrm>
        </p:spPr>
        <p:txBody>
          <a:bodyPr/>
          <a:lstStyle/>
          <a:p>
            <a:r>
              <a:rPr lang="en-US">
                <a:latin typeface="Futura Hv BT" pitchFamily="34" charset="0"/>
              </a:rPr>
              <a:t>Z Scored FFT Summary Information</a:t>
            </a:r>
            <a:br>
              <a:rPr lang="en-US">
                <a:latin typeface="Futura Hv BT" pitchFamily="34" charset="0"/>
              </a:rPr>
            </a:br>
            <a:r>
              <a:rPr lang="en-US">
                <a:latin typeface="Futura Hv BT" pitchFamily="34" charset="0"/>
              </a:rPr>
              <a:t>Eyes Closed</a:t>
            </a:r>
          </a:p>
        </p:txBody>
      </p:sp>
      <p:sp>
        <p:nvSpPr>
          <p:cNvPr id="38915" name="Text Box 3"/>
          <p:cNvSpPr txBox="1">
            <a:spLocks noChangeArrowheads="1"/>
          </p:cNvSpPr>
          <p:nvPr/>
        </p:nvSpPr>
        <p:spPr bwMode="auto">
          <a:xfrm>
            <a:off x="4114800" y="5715000"/>
            <a:ext cx="895350" cy="457200"/>
          </a:xfrm>
          <a:prstGeom prst="rect">
            <a:avLst/>
          </a:prstGeom>
          <a:noFill/>
          <a:ln w="9525">
            <a:noFill/>
            <a:miter lim="800000"/>
            <a:headEnd/>
            <a:tailEnd/>
          </a:ln>
          <a:effectLst/>
        </p:spPr>
        <p:txBody>
          <a:bodyPr wrap="none">
            <a:spAutoFit/>
          </a:bodyPr>
          <a:lstStyle/>
          <a:p>
            <a:pPr eaLnBrk="1" hangingPunct="1">
              <a:spcBef>
                <a:spcPct val="50000"/>
              </a:spcBef>
            </a:pPr>
            <a:r>
              <a:rPr lang="en-US" sz="2400">
                <a:latin typeface="Optima Bold" charset="0"/>
              </a:rPr>
              <a:t>2004</a:t>
            </a:r>
          </a:p>
        </p:txBody>
      </p:sp>
      <p:sp>
        <p:nvSpPr>
          <p:cNvPr id="38916" name="Text Box 4"/>
          <p:cNvSpPr txBox="1">
            <a:spLocks noChangeArrowheads="1"/>
          </p:cNvSpPr>
          <p:nvPr/>
        </p:nvSpPr>
        <p:spPr bwMode="auto">
          <a:xfrm>
            <a:off x="1143000" y="5715000"/>
            <a:ext cx="895350" cy="457200"/>
          </a:xfrm>
          <a:prstGeom prst="rect">
            <a:avLst/>
          </a:prstGeom>
          <a:noFill/>
          <a:ln w="9525">
            <a:noFill/>
            <a:miter lim="800000"/>
            <a:headEnd/>
            <a:tailEnd/>
          </a:ln>
          <a:effectLst/>
        </p:spPr>
        <p:txBody>
          <a:bodyPr wrap="none">
            <a:spAutoFit/>
          </a:bodyPr>
          <a:lstStyle/>
          <a:p>
            <a:pPr eaLnBrk="1" hangingPunct="1">
              <a:spcBef>
                <a:spcPct val="50000"/>
              </a:spcBef>
            </a:pPr>
            <a:r>
              <a:rPr lang="en-US" sz="2400">
                <a:latin typeface="Optima Bold" charset="0"/>
              </a:rPr>
              <a:t>2003</a:t>
            </a:r>
          </a:p>
        </p:txBody>
      </p:sp>
      <p:sp>
        <p:nvSpPr>
          <p:cNvPr id="38917" name="Text Box 5"/>
          <p:cNvSpPr txBox="1">
            <a:spLocks noChangeArrowheads="1"/>
          </p:cNvSpPr>
          <p:nvPr/>
        </p:nvSpPr>
        <p:spPr bwMode="auto">
          <a:xfrm>
            <a:off x="7105650" y="5715000"/>
            <a:ext cx="895350" cy="457200"/>
          </a:xfrm>
          <a:prstGeom prst="rect">
            <a:avLst/>
          </a:prstGeom>
          <a:noFill/>
          <a:ln w="9525">
            <a:noFill/>
            <a:miter lim="800000"/>
            <a:headEnd/>
            <a:tailEnd/>
          </a:ln>
          <a:effectLst/>
        </p:spPr>
        <p:txBody>
          <a:bodyPr wrap="none">
            <a:spAutoFit/>
          </a:bodyPr>
          <a:lstStyle/>
          <a:p>
            <a:pPr eaLnBrk="1" hangingPunct="1">
              <a:spcBef>
                <a:spcPct val="50000"/>
              </a:spcBef>
            </a:pPr>
            <a:r>
              <a:rPr lang="en-US" sz="2400">
                <a:latin typeface="Optima Bold" charset="0"/>
              </a:rPr>
              <a:t>2005</a:t>
            </a:r>
          </a:p>
        </p:txBody>
      </p:sp>
      <p:pic>
        <p:nvPicPr>
          <p:cNvPr id="38918" name="Picture 6"/>
          <p:cNvPicPr>
            <a:picLocks noGrp="1" noChangeAspect="1" noChangeArrowheads="1"/>
          </p:cNvPicPr>
          <p:nvPr>
            <p:ph sz="quarter" idx="1"/>
          </p:nvPr>
        </p:nvPicPr>
        <p:blipFill>
          <a:blip r:embed="rId2" cstate="print"/>
          <a:srcRect/>
          <a:stretch>
            <a:fillRect/>
          </a:stretch>
        </p:blipFill>
        <p:spPr>
          <a:xfrm>
            <a:off x="152400" y="1828800"/>
            <a:ext cx="2819400" cy="3886200"/>
          </a:xfrm>
        </p:spPr>
      </p:pic>
      <p:pic>
        <p:nvPicPr>
          <p:cNvPr id="38919" name="Picture 7"/>
          <p:cNvPicPr>
            <a:picLocks noGrp="1" noChangeAspect="1" noChangeArrowheads="1"/>
          </p:cNvPicPr>
          <p:nvPr>
            <p:ph sz="quarter" idx="2"/>
          </p:nvPr>
        </p:nvPicPr>
        <p:blipFill>
          <a:blip r:embed="rId3" cstate="print"/>
          <a:srcRect/>
          <a:stretch>
            <a:fillRect/>
          </a:stretch>
        </p:blipFill>
        <p:spPr>
          <a:xfrm>
            <a:off x="3124200" y="1828800"/>
            <a:ext cx="2814638" cy="3889375"/>
          </a:xfrm>
        </p:spPr>
      </p:pic>
      <p:pic>
        <p:nvPicPr>
          <p:cNvPr id="38920" name="Picture 8"/>
          <p:cNvPicPr>
            <a:picLocks noChangeAspect="1" noChangeArrowheads="1"/>
          </p:cNvPicPr>
          <p:nvPr/>
        </p:nvPicPr>
        <p:blipFill>
          <a:blip r:embed="rId4" cstate="print"/>
          <a:srcRect/>
          <a:stretch>
            <a:fillRect/>
          </a:stretch>
        </p:blipFill>
        <p:spPr bwMode="auto">
          <a:xfrm>
            <a:off x="6080125" y="1828800"/>
            <a:ext cx="2835275" cy="3886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Edward B. O'Malley, PhD, D,ABSM                           Merlyn Hurd, PhD, BCIAC/EEG Fellow</a:t>
            </a:r>
            <a:endParaRPr lang="en-US" sz="2400"/>
          </a:p>
        </p:txBody>
      </p:sp>
      <p:sp>
        <p:nvSpPr>
          <p:cNvPr id="105474" name="Rectangle 2"/>
          <p:cNvSpPr>
            <a:spLocks noGrp="1" noChangeArrowheads="1"/>
          </p:cNvSpPr>
          <p:nvPr>
            <p:ph type="title"/>
          </p:nvPr>
        </p:nvSpPr>
        <p:spPr>
          <a:xfrm>
            <a:off x="1143000" y="533400"/>
            <a:ext cx="7010400" cy="762000"/>
          </a:xfrm>
        </p:spPr>
        <p:txBody>
          <a:bodyPr/>
          <a:lstStyle/>
          <a:p>
            <a:r>
              <a:rPr lang="en-US"/>
              <a:t>Summary </a:t>
            </a:r>
          </a:p>
        </p:txBody>
      </p:sp>
      <p:sp>
        <p:nvSpPr>
          <p:cNvPr id="105475" name="Rectangle 3"/>
          <p:cNvSpPr>
            <a:spLocks noGrp="1" noChangeArrowheads="1"/>
          </p:cNvSpPr>
          <p:nvPr>
            <p:ph type="body" idx="1"/>
          </p:nvPr>
        </p:nvSpPr>
        <p:spPr>
          <a:xfrm>
            <a:off x="685800" y="1676400"/>
            <a:ext cx="8458200" cy="3581400"/>
          </a:xfrm>
        </p:spPr>
        <p:txBody>
          <a:bodyPr/>
          <a:lstStyle/>
          <a:p>
            <a:pPr>
              <a:lnSpc>
                <a:spcPct val="100000"/>
              </a:lnSpc>
              <a:buClr>
                <a:schemeClr val="hlink"/>
              </a:buClr>
              <a:buSzPct val="80000"/>
              <a:buFont typeface="Wingdings" pitchFamily="2" charset="2"/>
              <a:buChar char="v"/>
            </a:pPr>
            <a:r>
              <a:rPr lang="en-US"/>
              <a:t>Minimal response to site/frequency specific brain driving protocols and hyperbaric TXs, and evidence of structural damage prompts different approach</a:t>
            </a:r>
          </a:p>
          <a:p>
            <a:pPr>
              <a:lnSpc>
                <a:spcPct val="120000"/>
              </a:lnSpc>
              <a:buClr>
                <a:schemeClr val="hlink"/>
              </a:buClr>
              <a:buSzPct val="80000"/>
              <a:buFont typeface="Wingdings" pitchFamily="2" charset="2"/>
              <a:buChar char="v"/>
            </a:pPr>
            <a:r>
              <a:rPr lang="en-US"/>
              <a:t>Comprehensive and adaptive global NF training protocol successfully resolves SXs </a:t>
            </a:r>
          </a:p>
          <a:p>
            <a:pPr>
              <a:lnSpc>
                <a:spcPct val="120000"/>
              </a:lnSpc>
              <a:buClr>
                <a:schemeClr val="hlink"/>
              </a:buClr>
              <a:buSzPct val="80000"/>
              <a:buFont typeface="Wingdings" pitchFamily="2" charset="2"/>
              <a:buChar char="v"/>
            </a:pPr>
            <a:r>
              <a:rPr lang="en-US"/>
              <a:t>Renormalization of qEEG maps confirms and supports functional improvement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Edward B. O'Malley, PhD, D,ABSM                           Merlyn Hurd, PhD, BCIAC/EEG Fellow</a:t>
            </a:r>
            <a:endParaRPr lang="en-US" sz="2400"/>
          </a:p>
        </p:txBody>
      </p:sp>
      <p:sp>
        <p:nvSpPr>
          <p:cNvPr id="107522" name="Rectangle 2"/>
          <p:cNvSpPr>
            <a:spLocks noGrp="1" noChangeArrowheads="1"/>
          </p:cNvSpPr>
          <p:nvPr>
            <p:ph type="title"/>
          </p:nvPr>
        </p:nvSpPr>
        <p:spPr>
          <a:xfrm>
            <a:off x="1143000" y="533400"/>
            <a:ext cx="7010400" cy="762000"/>
          </a:xfrm>
        </p:spPr>
        <p:txBody>
          <a:bodyPr/>
          <a:lstStyle/>
          <a:p>
            <a:r>
              <a:rPr lang="en-US"/>
              <a:t>Summary </a:t>
            </a:r>
          </a:p>
        </p:txBody>
      </p:sp>
      <p:sp>
        <p:nvSpPr>
          <p:cNvPr id="107523" name="Rectangle 3"/>
          <p:cNvSpPr>
            <a:spLocks noGrp="1" noChangeArrowheads="1"/>
          </p:cNvSpPr>
          <p:nvPr>
            <p:ph type="body" idx="1"/>
          </p:nvPr>
        </p:nvSpPr>
        <p:spPr>
          <a:xfrm>
            <a:off x="685800" y="2057400"/>
            <a:ext cx="8458200" cy="3581400"/>
          </a:xfrm>
        </p:spPr>
        <p:txBody>
          <a:bodyPr/>
          <a:lstStyle/>
          <a:p>
            <a:pPr>
              <a:lnSpc>
                <a:spcPct val="100000"/>
              </a:lnSpc>
              <a:buClr>
                <a:schemeClr val="hlink"/>
              </a:buClr>
              <a:buSzPct val="80000"/>
              <a:buFont typeface="Wingdings" pitchFamily="2" charset="2"/>
              <a:buNone/>
            </a:pPr>
            <a:r>
              <a:rPr lang="en-US"/>
              <a:t>	Yale Lyme specialist attending neurologist confirms SX resolution and suggests that she “…not attend Lyme support group meetings because you will make everyone feel worse.”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Edward B. O'Malley, PhD, D,ABSM                           Merlyn Hurd, PhD, BCIAC/EEG Fellow</a:t>
            </a:r>
            <a:endParaRPr lang="en-US" sz="2400"/>
          </a:p>
        </p:txBody>
      </p:sp>
      <p:sp>
        <p:nvSpPr>
          <p:cNvPr id="103426" name="Rectangle 2"/>
          <p:cNvSpPr>
            <a:spLocks noGrp="1" noChangeArrowheads="1"/>
          </p:cNvSpPr>
          <p:nvPr>
            <p:ph type="title"/>
          </p:nvPr>
        </p:nvSpPr>
        <p:spPr>
          <a:xfrm>
            <a:off x="1143000" y="533400"/>
            <a:ext cx="7010400" cy="762000"/>
          </a:xfrm>
        </p:spPr>
        <p:txBody>
          <a:bodyPr/>
          <a:lstStyle/>
          <a:p>
            <a:r>
              <a:rPr lang="en-US"/>
              <a:t>Case Study Demographics </a:t>
            </a:r>
            <a:r>
              <a:rPr lang="en-US">
                <a:latin typeface="Times New Roman" pitchFamily="18" charset="0"/>
              </a:rPr>
              <a:t>I</a:t>
            </a:r>
          </a:p>
        </p:txBody>
      </p:sp>
      <p:sp>
        <p:nvSpPr>
          <p:cNvPr id="103427" name="Rectangle 3"/>
          <p:cNvSpPr>
            <a:spLocks noGrp="1" noChangeArrowheads="1"/>
          </p:cNvSpPr>
          <p:nvPr>
            <p:ph type="body" idx="1"/>
          </p:nvPr>
        </p:nvSpPr>
        <p:spPr>
          <a:xfrm>
            <a:off x="685800" y="1828800"/>
            <a:ext cx="8458200" cy="4343400"/>
          </a:xfrm>
        </p:spPr>
        <p:txBody>
          <a:bodyPr/>
          <a:lstStyle/>
          <a:p>
            <a:pPr>
              <a:lnSpc>
                <a:spcPct val="100000"/>
              </a:lnSpc>
              <a:buClr>
                <a:schemeClr val="hlink"/>
              </a:buClr>
              <a:buSzPct val="80000"/>
              <a:buFont typeface="Wingdings" pitchFamily="2" charset="2"/>
              <a:buChar char="v"/>
            </a:pPr>
            <a:r>
              <a:rPr lang="en-US" sz="2500"/>
              <a:t>63 yo right-handed female</a:t>
            </a:r>
          </a:p>
          <a:p>
            <a:pPr>
              <a:lnSpc>
                <a:spcPct val="100000"/>
              </a:lnSpc>
              <a:buClr>
                <a:schemeClr val="hlink"/>
              </a:buClr>
              <a:buSzPct val="80000"/>
              <a:buFont typeface="Wingdings" pitchFamily="2" charset="2"/>
              <a:buChar char="v"/>
            </a:pPr>
            <a:r>
              <a:rPr lang="en-US" sz="2500"/>
              <a:t>Dx chronic Lyme disease late 2002</a:t>
            </a:r>
          </a:p>
          <a:p>
            <a:pPr>
              <a:lnSpc>
                <a:spcPct val="100000"/>
              </a:lnSpc>
              <a:buClr>
                <a:schemeClr val="hlink"/>
              </a:buClr>
              <a:buSzPct val="80000"/>
              <a:buFont typeface="Wingdings" pitchFamily="2" charset="2"/>
              <a:buChar char="v"/>
            </a:pPr>
            <a:r>
              <a:rPr lang="en-US" sz="2500"/>
              <a:t>Self-referred because</a:t>
            </a:r>
          </a:p>
          <a:p>
            <a:pPr>
              <a:lnSpc>
                <a:spcPct val="100000"/>
              </a:lnSpc>
              <a:buClr>
                <a:schemeClr val="hlink"/>
              </a:buClr>
              <a:buSzPct val="80000"/>
              <a:buFont typeface="Wingdings" pitchFamily="2" charset="2"/>
              <a:buNone/>
            </a:pPr>
            <a:r>
              <a:rPr lang="en-US" sz="2500"/>
              <a:t>		1) past 1.5 years of site/frequency-specific NF 	training protocols and hyperbaric sessions had not 	alleviated her SXs, including sleep problems</a:t>
            </a:r>
          </a:p>
          <a:p>
            <a:pPr>
              <a:lnSpc>
                <a:spcPct val="100000"/>
              </a:lnSpc>
              <a:buClr>
                <a:schemeClr val="hlink"/>
              </a:buClr>
              <a:buSzPct val="80000"/>
              <a:buFont typeface="Wingdings" pitchFamily="2" charset="2"/>
              <a:buNone/>
            </a:pPr>
            <a:r>
              <a:rPr lang="en-US" sz="2500"/>
              <a:t>		2) SPECT scan and MRI data consistent with 	compromised vasculature and white matter lesions, 	potentially being an impediment to specific brain 	driving protocols</a:t>
            </a:r>
          </a:p>
          <a:p>
            <a:pPr>
              <a:lnSpc>
                <a:spcPct val="100000"/>
              </a:lnSpc>
              <a:buFont typeface="Zapf Dingbats" charset="2"/>
              <a:buNone/>
            </a:pPr>
            <a:endParaRPr lang="en-US" sz="25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Edward B. O'Malley, PhD, D,ABSM                           Merlyn Hurd, PhD, BCIAC/EEG Fellow</a:t>
            </a:r>
            <a:endParaRPr lang="en-US" sz="2400"/>
          </a:p>
        </p:txBody>
      </p:sp>
      <p:sp>
        <p:nvSpPr>
          <p:cNvPr id="104450" name="Rectangle 2"/>
          <p:cNvSpPr>
            <a:spLocks noGrp="1" noChangeArrowheads="1"/>
          </p:cNvSpPr>
          <p:nvPr>
            <p:ph type="title"/>
          </p:nvPr>
        </p:nvSpPr>
        <p:spPr>
          <a:xfrm>
            <a:off x="1143000" y="533400"/>
            <a:ext cx="7010400" cy="762000"/>
          </a:xfrm>
        </p:spPr>
        <p:txBody>
          <a:bodyPr/>
          <a:lstStyle/>
          <a:p>
            <a:r>
              <a:rPr lang="en-US"/>
              <a:t>Case Study Demographics </a:t>
            </a:r>
            <a:r>
              <a:rPr lang="en-US">
                <a:latin typeface="Times New Roman" pitchFamily="18" charset="0"/>
              </a:rPr>
              <a:t>II</a:t>
            </a:r>
          </a:p>
        </p:txBody>
      </p:sp>
      <p:sp>
        <p:nvSpPr>
          <p:cNvPr id="104451" name="Rectangle 3"/>
          <p:cNvSpPr>
            <a:spLocks noGrp="1" noChangeArrowheads="1"/>
          </p:cNvSpPr>
          <p:nvPr>
            <p:ph type="body" idx="1"/>
          </p:nvPr>
        </p:nvSpPr>
        <p:spPr>
          <a:xfrm>
            <a:off x="685800" y="1828800"/>
            <a:ext cx="7848600" cy="4343400"/>
          </a:xfrm>
        </p:spPr>
        <p:txBody>
          <a:bodyPr/>
          <a:lstStyle/>
          <a:p>
            <a:pPr>
              <a:lnSpc>
                <a:spcPct val="100000"/>
              </a:lnSpc>
              <a:buClr>
                <a:schemeClr val="hlink"/>
              </a:buClr>
              <a:buSzPct val="80000"/>
              <a:buFont typeface="Wingdings" pitchFamily="2" charset="2"/>
              <a:buChar char="v"/>
            </a:pPr>
            <a:r>
              <a:rPr lang="en-US" sz="2500"/>
              <a:t>Self-referred to me in part because of sleep disorders expertise and use of a comprehensive, adaptive targeting NF system</a:t>
            </a:r>
          </a:p>
          <a:p>
            <a:pPr>
              <a:lnSpc>
                <a:spcPct val="100000"/>
              </a:lnSpc>
              <a:buClr>
                <a:schemeClr val="hlink"/>
              </a:buClr>
              <a:buSzPct val="80000"/>
              <a:buFont typeface="Wingdings" pitchFamily="2" charset="2"/>
              <a:buChar char="v"/>
            </a:pPr>
            <a:r>
              <a:rPr lang="en-US" sz="2500"/>
              <a:t>This “global” NF training took place over 6 months and included 30+ sessions</a:t>
            </a:r>
          </a:p>
          <a:p>
            <a:pPr>
              <a:lnSpc>
                <a:spcPct val="100000"/>
              </a:lnSpc>
              <a:buClr>
                <a:schemeClr val="hlink"/>
              </a:buClr>
              <a:buSzPct val="80000"/>
              <a:buFont typeface="Wingdings" pitchFamily="2" charset="2"/>
              <a:buChar char="v"/>
            </a:pPr>
            <a:r>
              <a:rPr lang="en-US" sz="2500"/>
              <a:t>A qEEG performed in 2000 was within normal limits (data not shown)</a:t>
            </a:r>
          </a:p>
          <a:p>
            <a:pPr>
              <a:lnSpc>
                <a:spcPct val="100000"/>
              </a:lnSpc>
              <a:buClr>
                <a:schemeClr val="hlink"/>
              </a:buClr>
              <a:buSzPct val="80000"/>
              <a:buFont typeface="Wingdings" pitchFamily="2" charset="2"/>
              <a:buChar char="v"/>
            </a:pPr>
            <a:r>
              <a:rPr lang="en-US" sz="2500"/>
              <a:t>Subsequent qEEGs were performed in 2003, 2004 and following global NF training 2005</a:t>
            </a:r>
          </a:p>
          <a:p>
            <a:pPr>
              <a:lnSpc>
                <a:spcPct val="100000"/>
              </a:lnSpc>
              <a:buFont typeface="Zapf Dingbats" charset="2"/>
              <a:buNone/>
            </a:pPr>
            <a:endParaRPr lang="en-US" sz="25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Edward B. O'Malley, PhD, D,ABSM                           Merlyn Hurd, PhD, BCIAC/EEG Fellow</a:t>
            </a:r>
            <a:endParaRPr lang="en-US" sz="2400"/>
          </a:p>
        </p:txBody>
      </p:sp>
      <p:sp>
        <p:nvSpPr>
          <p:cNvPr id="108546" name="Rectangle 2"/>
          <p:cNvSpPr>
            <a:spLocks noGrp="1" noChangeArrowheads="1"/>
          </p:cNvSpPr>
          <p:nvPr>
            <p:ph type="title"/>
          </p:nvPr>
        </p:nvSpPr>
        <p:spPr>
          <a:xfrm>
            <a:off x="1676400" y="762000"/>
            <a:ext cx="7010400" cy="990600"/>
          </a:xfrm>
        </p:spPr>
        <p:txBody>
          <a:bodyPr/>
          <a:lstStyle/>
          <a:p>
            <a:r>
              <a:rPr lang="en-US" sz="3200"/>
              <a:t>Comprehensive And Adaptive NF Training Approach To Capture Changing EEG </a:t>
            </a:r>
          </a:p>
        </p:txBody>
      </p:sp>
      <p:sp>
        <p:nvSpPr>
          <p:cNvPr id="108547" name="Rectangle 3"/>
          <p:cNvSpPr>
            <a:spLocks noGrp="1" noChangeArrowheads="1"/>
          </p:cNvSpPr>
          <p:nvPr>
            <p:ph type="body" idx="1"/>
          </p:nvPr>
        </p:nvSpPr>
        <p:spPr>
          <a:xfrm>
            <a:off x="1447800" y="1981200"/>
            <a:ext cx="7010400" cy="3429000"/>
          </a:xfrm>
        </p:spPr>
        <p:txBody>
          <a:bodyPr/>
          <a:lstStyle/>
          <a:p>
            <a:pPr algn="r">
              <a:lnSpc>
                <a:spcPct val="100000"/>
              </a:lnSpc>
              <a:buFont typeface="Zapf Dingbats" charset="2"/>
              <a:buNone/>
            </a:pPr>
            <a:r>
              <a:rPr lang="en-US" sz="2800"/>
              <a:t>16 target pair neighborhoods (boxes) overall, 8 each hemisphere</a:t>
            </a:r>
          </a:p>
          <a:p>
            <a:pPr algn="r">
              <a:lnSpc>
                <a:spcPct val="40000"/>
              </a:lnSpc>
              <a:buFont typeface="Zapf Dingbats" charset="2"/>
              <a:buNone/>
            </a:pPr>
            <a:endParaRPr lang="en-US" sz="2800"/>
          </a:p>
          <a:p>
            <a:pPr algn="r">
              <a:lnSpc>
                <a:spcPct val="100000"/>
              </a:lnSpc>
              <a:buFont typeface="Zapf Dingbats" charset="2"/>
              <a:buNone/>
            </a:pPr>
            <a:r>
              <a:rPr lang="en-US" sz="2800"/>
              <a:t>Increases or decreases in any box triggers interruption of the music</a:t>
            </a:r>
          </a:p>
          <a:p>
            <a:pPr algn="r">
              <a:lnSpc>
                <a:spcPct val="40000"/>
              </a:lnSpc>
              <a:buFont typeface="Zapf Dingbats" charset="2"/>
              <a:buNone/>
            </a:pPr>
            <a:endParaRPr lang="en-US" sz="2800"/>
          </a:p>
          <a:p>
            <a:pPr algn="r">
              <a:lnSpc>
                <a:spcPct val="100000"/>
              </a:lnSpc>
              <a:buFont typeface="Zapf Dingbats" charset="2"/>
              <a:buNone/>
            </a:pPr>
            <a:r>
              <a:rPr lang="en-US" sz="2800"/>
              <a:t>Sliding average of the median of the last data points collected measures changing rates of change (adaptive targeting)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t>Edward B. O'Malley, PhD, D,ABSM                           Merlyn Hurd, PhD, BCIAC/EEG Fellow</a:t>
            </a:r>
            <a:endParaRPr lang="en-US" sz="2400"/>
          </a:p>
        </p:txBody>
      </p:sp>
      <p:sp>
        <p:nvSpPr>
          <p:cNvPr id="91140" name="Text Box 1028"/>
          <p:cNvSpPr txBox="1">
            <a:spLocks noChangeArrowheads="1"/>
          </p:cNvSpPr>
          <p:nvPr/>
        </p:nvSpPr>
        <p:spPr bwMode="auto">
          <a:xfrm>
            <a:off x="6934200" y="2286000"/>
            <a:ext cx="1905000" cy="3662363"/>
          </a:xfrm>
          <a:prstGeom prst="rect">
            <a:avLst/>
          </a:prstGeom>
          <a:noFill/>
          <a:ln w="9525">
            <a:noFill/>
            <a:miter lim="800000"/>
            <a:headEnd/>
            <a:tailEnd/>
          </a:ln>
          <a:effectLst/>
        </p:spPr>
        <p:txBody>
          <a:bodyPr>
            <a:spAutoFit/>
          </a:bodyPr>
          <a:lstStyle/>
          <a:p>
            <a:r>
              <a:rPr lang="en-US">
                <a:latin typeface="Futura Lt BT" pitchFamily="34" charset="0"/>
              </a:rPr>
              <a:t>16 target pair neighborhoods (boxes)</a:t>
            </a:r>
          </a:p>
          <a:p>
            <a:endParaRPr lang="en-US">
              <a:latin typeface="Futura Lt BT" pitchFamily="34" charset="0"/>
            </a:endParaRPr>
          </a:p>
          <a:p>
            <a:r>
              <a:rPr lang="en-US">
                <a:latin typeface="Futura Lt BT" pitchFamily="34" charset="0"/>
              </a:rPr>
              <a:t>8-C3, 8-C4</a:t>
            </a:r>
          </a:p>
          <a:p>
            <a:endParaRPr lang="en-US">
              <a:latin typeface="Futura Lt BT" pitchFamily="34" charset="0"/>
            </a:endParaRPr>
          </a:p>
          <a:p>
            <a:r>
              <a:rPr lang="en-US">
                <a:latin typeface="Futura Lt BT" pitchFamily="34" charset="0"/>
              </a:rPr>
              <a:t>All target boxes simultaneously active</a:t>
            </a:r>
          </a:p>
          <a:p>
            <a:endParaRPr lang="en-US">
              <a:latin typeface="Futura Lt BT" pitchFamily="34" charset="0"/>
            </a:endParaRPr>
          </a:p>
          <a:p>
            <a:r>
              <a:rPr lang="en-US">
                <a:latin typeface="Futura Lt BT" pitchFamily="34" charset="0"/>
              </a:rPr>
              <a:t>CNS “decides” where to add or subtract energy</a:t>
            </a:r>
          </a:p>
        </p:txBody>
      </p:sp>
      <p:sp>
        <p:nvSpPr>
          <p:cNvPr id="91141" name="Text Box 1029"/>
          <p:cNvSpPr txBox="1">
            <a:spLocks noChangeArrowheads="1"/>
          </p:cNvSpPr>
          <p:nvPr/>
        </p:nvSpPr>
        <p:spPr bwMode="auto">
          <a:xfrm>
            <a:off x="609600" y="381000"/>
            <a:ext cx="8166100" cy="1190625"/>
          </a:xfrm>
          <a:prstGeom prst="rect">
            <a:avLst/>
          </a:prstGeom>
          <a:noFill/>
          <a:ln w="9525">
            <a:noFill/>
            <a:miter lim="800000"/>
            <a:headEnd/>
            <a:tailEnd/>
          </a:ln>
          <a:effectLst/>
        </p:spPr>
        <p:txBody>
          <a:bodyPr>
            <a:spAutoFit/>
          </a:bodyPr>
          <a:lstStyle/>
          <a:p>
            <a:pPr algn="r"/>
            <a:r>
              <a:rPr lang="en-US" sz="3600">
                <a:solidFill>
                  <a:schemeClr val="tx2"/>
                </a:solidFill>
                <a:effectLst>
                  <a:outerShdw blurRad="38100" dist="38100" dir="2700000" algn="tl">
                    <a:srgbClr val="000000"/>
                  </a:outerShdw>
                </a:effectLst>
                <a:latin typeface="Futura XBlk BT" pitchFamily="34" charset="0"/>
              </a:rPr>
              <a:t>NeuroCARE</a:t>
            </a:r>
            <a:r>
              <a:rPr lang="en-US" sz="3600" baseline="30000">
                <a:solidFill>
                  <a:schemeClr val="tx2"/>
                </a:solidFill>
                <a:effectLst>
                  <a:outerShdw blurRad="38100" dist="38100" dir="2700000" algn="tl">
                    <a:srgbClr val="000000"/>
                  </a:outerShdw>
                </a:effectLst>
                <a:latin typeface="Futura XBlk BT" pitchFamily="34" charset="0"/>
                <a:sym typeface="Symbol" pitchFamily="18" charset="2"/>
              </a:rPr>
              <a:t></a:t>
            </a:r>
            <a:r>
              <a:rPr lang="en-US" sz="3600">
                <a:solidFill>
                  <a:schemeClr val="tx2"/>
                </a:solidFill>
                <a:effectLst>
                  <a:outerShdw blurRad="38100" dist="38100" dir="2700000" algn="tl">
                    <a:srgbClr val="000000"/>
                  </a:outerShdw>
                </a:effectLst>
                <a:latin typeface="Futura XBlk BT" pitchFamily="34" charset="0"/>
                <a:sym typeface="Symbol" pitchFamily="18" charset="2"/>
              </a:rPr>
              <a:t> Neurofeedback Training System</a:t>
            </a:r>
            <a:endParaRPr lang="en-US" sz="3600">
              <a:solidFill>
                <a:schemeClr val="tx2"/>
              </a:solidFill>
              <a:effectLst>
                <a:outerShdw blurRad="38100" dist="38100" dir="2700000" algn="tl">
                  <a:srgbClr val="000000"/>
                </a:outerShdw>
              </a:effectLst>
              <a:latin typeface="Futura XBlk BT" pitchFamily="34" charset="0"/>
            </a:endParaRPr>
          </a:p>
        </p:txBody>
      </p:sp>
      <p:sp>
        <p:nvSpPr>
          <p:cNvPr id="91149" name="Rectangle 1037"/>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sp>
        <p:nvSpPr>
          <p:cNvPr id="91151" name="Rectangle 1039"/>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sp>
        <p:nvSpPr>
          <p:cNvPr id="91153" name="Rectangle 1041"/>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pic>
        <p:nvPicPr>
          <p:cNvPr id="91152" name="Picture 1040"/>
          <p:cNvPicPr>
            <a:picLocks noChangeAspect="1" noChangeArrowheads="1"/>
          </p:cNvPicPr>
          <p:nvPr/>
        </p:nvPicPr>
        <p:blipFill>
          <a:blip r:embed="rId2" cstate="print"/>
          <a:srcRect b="3030"/>
          <a:stretch>
            <a:fillRect/>
          </a:stretch>
        </p:blipFill>
        <p:spPr bwMode="auto">
          <a:xfrm>
            <a:off x="457200" y="1828800"/>
            <a:ext cx="6172200" cy="44894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t>Edward B. O'Malley, PhD, D,ABSM                           Merlyn Hurd, PhD, BCIAC/EEG Fellow</a:t>
            </a:r>
            <a:endParaRPr lang="en-US" sz="2400"/>
          </a:p>
        </p:txBody>
      </p:sp>
      <p:sp>
        <p:nvSpPr>
          <p:cNvPr id="99330" name="Text Box 2"/>
          <p:cNvSpPr txBox="1">
            <a:spLocks noChangeArrowheads="1"/>
          </p:cNvSpPr>
          <p:nvPr/>
        </p:nvSpPr>
        <p:spPr bwMode="auto">
          <a:xfrm>
            <a:off x="6934200" y="2514600"/>
            <a:ext cx="1905000" cy="3387725"/>
          </a:xfrm>
          <a:prstGeom prst="rect">
            <a:avLst/>
          </a:prstGeom>
          <a:noFill/>
          <a:ln w="9525">
            <a:noFill/>
            <a:miter lim="800000"/>
            <a:headEnd/>
            <a:tailEnd/>
          </a:ln>
          <a:effectLst/>
        </p:spPr>
        <p:txBody>
          <a:bodyPr>
            <a:spAutoFit/>
          </a:bodyPr>
          <a:lstStyle/>
          <a:p>
            <a:r>
              <a:rPr lang="en-US">
                <a:latin typeface="Futura Lt BT" pitchFamily="34" charset="0"/>
              </a:rPr>
              <a:t>2 target boxes triggering here indicated in orange </a:t>
            </a:r>
          </a:p>
          <a:p>
            <a:endParaRPr lang="en-US">
              <a:latin typeface="Futura Lt BT" pitchFamily="34" charset="0"/>
            </a:endParaRPr>
          </a:p>
          <a:p>
            <a:r>
              <a:rPr lang="en-US">
                <a:latin typeface="Futura Lt BT" pitchFamily="34" charset="0"/>
              </a:rPr>
              <a:t>0-6 Hz intensity exceeds box in C3</a:t>
            </a:r>
          </a:p>
          <a:p>
            <a:endParaRPr lang="en-US">
              <a:latin typeface="Futura Lt BT" pitchFamily="34" charset="0"/>
            </a:endParaRPr>
          </a:p>
          <a:p>
            <a:r>
              <a:rPr lang="en-US">
                <a:latin typeface="Futura Lt BT" pitchFamily="34" charset="0"/>
              </a:rPr>
              <a:t>SMR intensity diminished in C4</a:t>
            </a:r>
          </a:p>
          <a:p>
            <a:endParaRPr lang="en-US">
              <a:latin typeface="Futura Lt BT" pitchFamily="34" charset="0"/>
            </a:endParaRPr>
          </a:p>
        </p:txBody>
      </p:sp>
      <p:sp>
        <p:nvSpPr>
          <p:cNvPr id="99332" name="Rectangle 4"/>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sp>
        <p:nvSpPr>
          <p:cNvPr id="99333" name="Rectangle 5"/>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sp>
        <p:nvSpPr>
          <p:cNvPr id="99336" name="Rectangle 8"/>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pic>
        <p:nvPicPr>
          <p:cNvPr id="99335" name="Picture 7"/>
          <p:cNvPicPr>
            <a:picLocks noChangeAspect="1" noChangeArrowheads="1"/>
          </p:cNvPicPr>
          <p:nvPr/>
        </p:nvPicPr>
        <p:blipFill>
          <a:blip r:embed="rId2" cstate="print"/>
          <a:srcRect b="2438"/>
          <a:stretch>
            <a:fillRect/>
          </a:stretch>
        </p:blipFill>
        <p:spPr bwMode="auto">
          <a:xfrm>
            <a:off x="457200" y="1828800"/>
            <a:ext cx="6172200" cy="4516438"/>
          </a:xfrm>
          <a:prstGeom prst="rect">
            <a:avLst/>
          </a:prstGeom>
          <a:noFill/>
        </p:spPr>
      </p:pic>
      <p:sp>
        <p:nvSpPr>
          <p:cNvPr id="99337" name="Text Box 9"/>
          <p:cNvSpPr txBox="1">
            <a:spLocks noChangeArrowheads="1"/>
          </p:cNvSpPr>
          <p:nvPr/>
        </p:nvSpPr>
        <p:spPr bwMode="auto">
          <a:xfrm>
            <a:off x="609600" y="387350"/>
            <a:ext cx="8166100" cy="1190625"/>
          </a:xfrm>
          <a:prstGeom prst="rect">
            <a:avLst/>
          </a:prstGeom>
          <a:noFill/>
          <a:ln w="9525">
            <a:noFill/>
            <a:miter lim="800000"/>
            <a:headEnd/>
            <a:tailEnd/>
          </a:ln>
          <a:effectLst/>
        </p:spPr>
        <p:txBody>
          <a:bodyPr>
            <a:spAutoFit/>
          </a:bodyPr>
          <a:lstStyle/>
          <a:p>
            <a:pPr algn="r"/>
            <a:r>
              <a:rPr lang="en-US" sz="3600">
                <a:solidFill>
                  <a:schemeClr val="tx2"/>
                </a:solidFill>
                <a:effectLst>
                  <a:outerShdw blurRad="38100" dist="38100" dir="2700000" algn="tl">
                    <a:srgbClr val="000000"/>
                  </a:outerShdw>
                </a:effectLst>
                <a:latin typeface="Futura XBlk BT" pitchFamily="34" charset="0"/>
              </a:rPr>
              <a:t>NeuroCARE</a:t>
            </a:r>
            <a:r>
              <a:rPr lang="en-US" sz="3600" baseline="30000">
                <a:solidFill>
                  <a:schemeClr val="tx2"/>
                </a:solidFill>
                <a:effectLst>
                  <a:outerShdw blurRad="38100" dist="38100" dir="2700000" algn="tl">
                    <a:srgbClr val="000000"/>
                  </a:outerShdw>
                </a:effectLst>
                <a:latin typeface="Futura XBlk BT" pitchFamily="34" charset="0"/>
                <a:sym typeface="Symbol" pitchFamily="18" charset="2"/>
              </a:rPr>
              <a:t></a:t>
            </a:r>
            <a:r>
              <a:rPr lang="en-US" sz="3600">
                <a:solidFill>
                  <a:schemeClr val="tx2"/>
                </a:solidFill>
                <a:effectLst>
                  <a:outerShdw blurRad="38100" dist="38100" dir="2700000" algn="tl">
                    <a:srgbClr val="000000"/>
                  </a:outerShdw>
                </a:effectLst>
                <a:latin typeface="Futura XBlk BT" pitchFamily="34" charset="0"/>
                <a:sym typeface="Symbol" pitchFamily="18" charset="2"/>
              </a:rPr>
              <a:t> Neurofeedback Training System</a:t>
            </a:r>
            <a:endParaRPr lang="en-US" sz="3600">
              <a:solidFill>
                <a:schemeClr val="tx2"/>
              </a:solidFill>
              <a:effectLst>
                <a:outerShdw blurRad="38100" dist="38100" dir="2700000" algn="tl">
                  <a:srgbClr val="000000"/>
                </a:outerShdw>
              </a:effectLst>
              <a:latin typeface="Futura XBlk BT"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t>Edward B. O'Malley, PhD, D,ABSM                           Merlyn Hurd, PhD, BCIAC/EEG Fellow</a:t>
            </a:r>
            <a:endParaRPr lang="en-US" sz="2400"/>
          </a:p>
        </p:txBody>
      </p:sp>
      <p:sp>
        <p:nvSpPr>
          <p:cNvPr id="101378" name="Text Box 2"/>
          <p:cNvSpPr txBox="1">
            <a:spLocks noChangeArrowheads="1"/>
          </p:cNvSpPr>
          <p:nvPr/>
        </p:nvSpPr>
        <p:spPr bwMode="auto">
          <a:xfrm>
            <a:off x="6934200" y="2557463"/>
            <a:ext cx="1905000" cy="2014537"/>
          </a:xfrm>
          <a:prstGeom prst="rect">
            <a:avLst/>
          </a:prstGeom>
          <a:noFill/>
          <a:ln w="9525">
            <a:noFill/>
            <a:miter lim="800000"/>
            <a:headEnd/>
            <a:tailEnd/>
          </a:ln>
          <a:effectLst/>
        </p:spPr>
        <p:txBody>
          <a:bodyPr>
            <a:spAutoFit/>
          </a:bodyPr>
          <a:lstStyle/>
          <a:p>
            <a:r>
              <a:rPr lang="en-US">
                <a:latin typeface="Futura Lt BT" pitchFamily="34" charset="0"/>
              </a:rPr>
              <a:t>5 target boxes triggering here (4 C3, 1 C4)</a:t>
            </a:r>
          </a:p>
          <a:p>
            <a:endParaRPr lang="en-US">
              <a:latin typeface="Futura Lt BT" pitchFamily="34" charset="0"/>
            </a:endParaRPr>
          </a:p>
          <a:p>
            <a:r>
              <a:rPr lang="en-US">
                <a:latin typeface="Futura Lt BT" pitchFamily="34" charset="0"/>
              </a:rPr>
              <a:t>CNS “decides” where to add or subtract energy</a:t>
            </a:r>
          </a:p>
        </p:txBody>
      </p:sp>
      <p:sp>
        <p:nvSpPr>
          <p:cNvPr id="101380" name="Rectangle 4"/>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sp>
        <p:nvSpPr>
          <p:cNvPr id="101381" name="Rectangle 5"/>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sp>
        <p:nvSpPr>
          <p:cNvPr id="101382" name="Rectangle 6"/>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sp>
        <p:nvSpPr>
          <p:cNvPr id="101385" name="Rectangle 9"/>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pic>
        <p:nvPicPr>
          <p:cNvPr id="101384" name="Picture 8"/>
          <p:cNvPicPr>
            <a:picLocks noChangeAspect="1" noChangeArrowheads="1"/>
          </p:cNvPicPr>
          <p:nvPr/>
        </p:nvPicPr>
        <p:blipFill>
          <a:blip r:embed="rId2" cstate="print"/>
          <a:srcRect b="3030"/>
          <a:stretch>
            <a:fillRect/>
          </a:stretch>
        </p:blipFill>
        <p:spPr bwMode="auto">
          <a:xfrm>
            <a:off x="457200" y="1828800"/>
            <a:ext cx="6172200" cy="4487863"/>
          </a:xfrm>
          <a:prstGeom prst="rect">
            <a:avLst/>
          </a:prstGeom>
          <a:noFill/>
        </p:spPr>
      </p:pic>
      <p:sp>
        <p:nvSpPr>
          <p:cNvPr id="101386" name="Text Box 10"/>
          <p:cNvSpPr txBox="1">
            <a:spLocks noChangeArrowheads="1"/>
          </p:cNvSpPr>
          <p:nvPr/>
        </p:nvSpPr>
        <p:spPr bwMode="auto">
          <a:xfrm>
            <a:off x="609600" y="387350"/>
            <a:ext cx="8166100" cy="1190625"/>
          </a:xfrm>
          <a:prstGeom prst="rect">
            <a:avLst/>
          </a:prstGeom>
          <a:noFill/>
          <a:ln w="9525">
            <a:noFill/>
            <a:miter lim="800000"/>
            <a:headEnd/>
            <a:tailEnd/>
          </a:ln>
          <a:effectLst/>
        </p:spPr>
        <p:txBody>
          <a:bodyPr>
            <a:spAutoFit/>
          </a:bodyPr>
          <a:lstStyle/>
          <a:p>
            <a:pPr algn="r"/>
            <a:r>
              <a:rPr lang="en-US" sz="3600">
                <a:solidFill>
                  <a:schemeClr val="tx2"/>
                </a:solidFill>
                <a:effectLst>
                  <a:outerShdw blurRad="38100" dist="38100" dir="2700000" algn="tl">
                    <a:srgbClr val="000000"/>
                  </a:outerShdw>
                </a:effectLst>
                <a:latin typeface="Futura XBlk BT" pitchFamily="34" charset="0"/>
              </a:rPr>
              <a:t>NeuroCARE</a:t>
            </a:r>
            <a:r>
              <a:rPr lang="en-US" sz="3600" baseline="30000">
                <a:solidFill>
                  <a:schemeClr val="tx2"/>
                </a:solidFill>
                <a:effectLst>
                  <a:outerShdw blurRad="38100" dist="38100" dir="2700000" algn="tl">
                    <a:srgbClr val="000000"/>
                  </a:outerShdw>
                </a:effectLst>
                <a:latin typeface="Futura XBlk BT" pitchFamily="34" charset="0"/>
                <a:sym typeface="Symbol" pitchFamily="18" charset="2"/>
              </a:rPr>
              <a:t></a:t>
            </a:r>
            <a:r>
              <a:rPr lang="en-US" sz="3600">
                <a:solidFill>
                  <a:schemeClr val="tx2"/>
                </a:solidFill>
                <a:effectLst>
                  <a:outerShdw blurRad="38100" dist="38100" dir="2700000" algn="tl">
                    <a:srgbClr val="000000"/>
                  </a:outerShdw>
                </a:effectLst>
                <a:latin typeface="Futura XBlk BT" pitchFamily="34" charset="0"/>
                <a:sym typeface="Symbol" pitchFamily="18" charset="2"/>
              </a:rPr>
              <a:t> Neurofeedback Training System</a:t>
            </a:r>
            <a:endParaRPr lang="en-US" sz="3600">
              <a:solidFill>
                <a:schemeClr val="tx2"/>
              </a:solidFill>
              <a:effectLst>
                <a:outerShdw blurRad="38100" dist="38100" dir="2700000" algn="tl">
                  <a:srgbClr val="000000"/>
                </a:outerShdw>
              </a:effectLst>
              <a:latin typeface="Futura XBlk BT"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t>Edward B. O'Malley, PhD, D,ABSM                           Merlyn Hurd, PhD, BCIAC/EEG Fellow</a:t>
            </a:r>
            <a:endParaRPr lang="en-US" sz="2400"/>
          </a:p>
        </p:txBody>
      </p:sp>
      <p:sp>
        <p:nvSpPr>
          <p:cNvPr id="100356" name="Rectangle 4"/>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pic>
        <p:nvPicPr>
          <p:cNvPr id="100355" name="Picture 3"/>
          <p:cNvPicPr>
            <a:picLocks noChangeAspect="1" noChangeArrowheads="1"/>
          </p:cNvPicPr>
          <p:nvPr/>
        </p:nvPicPr>
        <p:blipFill>
          <a:blip r:embed="rId2" cstate="print"/>
          <a:srcRect b="3030"/>
          <a:stretch>
            <a:fillRect/>
          </a:stretch>
        </p:blipFill>
        <p:spPr bwMode="auto">
          <a:xfrm>
            <a:off x="457200" y="1828800"/>
            <a:ext cx="6248400" cy="4545013"/>
          </a:xfrm>
          <a:prstGeom prst="rect">
            <a:avLst/>
          </a:prstGeom>
          <a:noFill/>
        </p:spPr>
      </p:pic>
      <p:sp>
        <p:nvSpPr>
          <p:cNvPr id="100357" name="Text Box 5"/>
          <p:cNvSpPr txBox="1">
            <a:spLocks noChangeArrowheads="1"/>
          </p:cNvSpPr>
          <p:nvPr/>
        </p:nvSpPr>
        <p:spPr bwMode="auto">
          <a:xfrm>
            <a:off x="1371600" y="381000"/>
            <a:ext cx="7372350" cy="641350"/>
          </a:xfrm>
          <a:prstGeom prst="rect">
            <a:avLst/>
          </a:prstGeom>
          <a:noFill/>
          <a:ln w="9525">
            <a:noFill/>
            <a:miter lim="800000"/>
            <a:headEnd/>
            <a:tailEnd/>
          </a:ln>
          <a:effectLst/>
        </p:spPr>
        <p:txBody>
          <a:bodyPr wrap="none">
            <a:spAutoFit/>
          </a:bodyPr>
          <a:lstStyle/>
          <a:p>
            <a:r>
              <a:rPr lang="en-US" sz="3600">
                <a:solidFill>
                  <a:schemeClr val="tx2"/>
                </a:solidFill>
                <a:effectLst>
                  <a:outerShdw blurRad="38100" dist="38100" dir="2700000" algn="tl">
                    <a:srgbClr val="000000"/>
                  </a:outerShdw>
                </a:effectLst>
                <a:latin typeface="Futura XBlk BT" pitchFamily="34" charset="0"/>
              </a:rPr>
              <a:t>Baseline Pre-Post Training Session</a:t>
            </a:r>
          </a:p>
        </p:txBody>
      </p:sp>
      <p:sp>
        <p:nvSpPr>
          <p:cNvPr id="100358" name="Text Box 6"/>
          <p:cNvSpPr txBox="1">
            <a:spLocks noChangeArrowheads="1"/>
          </p:cNvSpPr>
          <p:nvPr/>
        </p:nvSpPr>
        <p:spPr bwMode="auto">
          <a:xfrm>
            <a:off x="6934200" y="2514600"/>
            <a:ext cx="1905000" cy="2289175"/>
          </a:xfrm>
          <a:prstGeom prst="rect">
            <a:avLst/>
          </a:prstGeom>
          <a:noFill/>
          <a:ln w="9525">
            <a:noFill/>
            <a:miter lim="800000"/>
            <a:headEnd/>
            <a:tailEnd/>
          </a:ln>
          <a:effectLst/>
        </p:spPr>
        <p:txBody>
          <a:bodyPr>
            <a:spAutoFit/>
          </a:bodyPr>
          <a:lstStyle/>
          <a:p>
            <a:r>
              <a:rPr lang="en-US">
                <a:latin typeface="Futura Lt BT" pitchFamily="34" charset="0"/>
              </a:rPr>
              <a:t>30 second baseline data collected pre and post each training session</a:t>
            </a:r>
          </a:p>
          <a:p>
            <a:endParaRPr lang="en-US">
              <a:latin typeface="Futura Lt BT" pitchFamily="34" charset="0"/>
            </a:endParaRPr>
          </a:p>
          <a:p>
            <a:r>
              <a:rPr lang="en-US">
                <a:latin typeface="Futura Lt BT" pitchFamily="34" charset="0"/>
              </a:rPr>
              <a:t>15s EO/15s EC</a:t>
            </a:r>
          </a:p>
          <a:p>
            <a:endParaRPr lang="en-US">
              <a:latin typeface="Futura Lt BT"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hirlpool">
  <a:themeElements>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fontScheme name="Whirlpool">
      <a:majorFont>
        <a:latin typeface="Futura XBlk BT"/>
        <a:ea typeface=""/>
        <a:cs typeface=""/>
      </a:majorFont>
      <a:minorFont>
        <a:latin typeface="Futura Lt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896</TotalTime>
  <Words>1321</Words>
  <Application>Microsoft Macintosh PowerPoint</Application>
  <PresentationFormat>On-screen Show (4:3)</PresentationFormat>
  <Paragraphs>135</Paragraphs>
  <Slides>24</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Whirlpool</vt:lpstr>
      <vt:lpstr>WordPad Document</vt:lpstr>
      <vt:lpstr>Global qEEG Changes Associated With Non-frequency &amp; Non-site Specific Neurofeedback Training</vt:lpstr>
      <vt:lpstr>Overview</vt:lpstr>
      <vt:lpstr>Case Study Demographics I</vt:lpstr>
      <vt:lpstr>Case Study Demographics II</vt:lpstr>
      <vt:lpstr>Comprehensive And Adaptive NF Training Approach To Capture Changing EEG </vt:lpstr>
      <vt:lpstr>Slide 6</vt:lpstr>
      <vt:lpstr>Slide 7</vt:lpstr>
      <vt:lpstr>Slide 8</vt:lpstr>
      <vt:lpstr>Slide 9</vt:lpstr>
      <vt:lpstr>Auto Correlation Measure</vt:lpstr>
      <vt:lpstr>Cross Correlation Of Autocorrelation (CCAC) Measure</vt:lpstr>
      <vt:lpstr>Slide 12</vt:lpstr>
      <vt:lpstr>Slide 13</vt:lpstr>
      <vt:lpstr>Slide 14</vt:lpstr>
      <vt:lpstr>Correlation Dimension: C*r </vt:lpstr>
      <vt:lpstr>Slide 16</vt:lpstr>
      <vt:lpstr>Spectral Analysis of the Eyes Closed Condition   Generalized Dominant Frequency in the 9 - 11 Hz Range</vt:lpstr>
      <vt:lpstr>Topometric Comparison  Four Conditions in 9 - 11 Hz Range</vt:lpstr>
      <vt:lpstr>Topometric Comparison Delta Range Over 3 Years</vt:lpstr>
      <vt:lpstr>Topometric Comparison Beta 1 (15-18 Hz) Range Over 3 Years</vt:lpstr>
      <vt:lpstr>Topometric Comparison Beta 2 (18-23) Range Over 3 Years</vt:lpstr>
      <vt:lpstr>Z Scored FFT Summary Information Eyes Closed</vt:lpstr>
      <vt:lpstr>Summary </vt:lpstr>
      <vt:lpstr>Summary </vt:lpstr>
    </vt:vector>
  </TitlesOfParts>
  <Company>Norwalk Hospital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qEEG changes</dc:title>
  <dc:creator>Edward B. O'Malley, PhD, D,ABSM</dc:creator>
  <cp:lastModifiedBy>Susan Brown</cp:lastModifiedBy>
  <cp:revision>67</cp:revision>
  <cp:lastPrinted>1904-01-01T00:00:00Z</cp:lastPrinted>
  <dcterms:created xsi:type="dcterms:W3CDTF">2010-10-06T19:16:44Z</dcterms:created>
  <dcterms:modified xsi:type="dcterms:W3CDTF">2010-10-06T19:17:18Z</dcterms:modified>
</cp:coreProperties>
</file>